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7" r:id="rId2"/>
    <p:sldId id="288" r:id="rId3"/>
    <p:sldId id="286" r:id="rId4"/>
    <p:sldId id="290" r:id="rId5"/>
    <p:sldId id="554" r:id="rId6"/>
    <p:sldId id="555" r:id="rId7"/>
    <p:sldId id="556" r:id="rId8"/>
    <p:sldId id="557" r:id="rId9"/>
    <p:sldId id="610" r:id="rId10"/>
    <p:sldId id="611" r:id="rId11"/>
    <p:sldId id="583" r:id="rId12"/>
    <p:sldId id="563" r:id="rId13"/>
    <p:sldId id="584" r:id="rId14"/>
    <p:sldId id="588" r:id="rId15"/>
    <p:sldId id="589" r:id="rId16"/>
    <p:sldId id="595" r:id="rId17"/>
    <p:sldId id="596" r:id="rId18"/>
    <p:sldId id="599" r:id="rId19"/>
    <p:sldId id="600" r:id="rId20"/>
    <p:sldId id="602" r:id="rId21"/>
    <p:sldId id="603" r:id="rId22"/>
    <p:sldId id="604" r:id="rId23"/>
    <p:sldId id="606" r:id="rId24"/>
    <p:sldId id="613" r:id="rId25"/>
    <p:sldId id="607" r:id="rId26"/>
    <p:sldId id="612" r:id="rId27"/>
    <p:sldId id="608" r:id="rId28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00D"/>
    <a:srgbClr val="FF3300"/>
    <a:srgbClr val="008000"/>
    <a:srgbClr val="00CC00"/>
    <a:srgbClr val="FF6147"/>
    <a:srgbClr val="808000"/>
    <a:srgbClr val="0099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60" autoAdjust="0"/>
    <p:restoredTop sz="94737" autoAdjust="0"/>
  </p:normalViewPr>
  <p:slideViewPr>
    <p:cSldViewPr>
      <p:cViewPr varScale="1">
        <p:scale>
          <a:sx n="65" d="100"/>
          <a:sy n="65" d="100"/>
        </p:scale>
        <p:origin x="-43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494EBA9-AF53-4F2C-8008-D5FDB55B20EE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C8E5681-5281-41D3-9614-EAA39F94F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30mins=24+6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(20)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(30)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4" descr="title header_gray_4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6" descr="title footer_gray_4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7233B-193F-426E-A415-93897D52A0D8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A421E-9AB9-4688-9AD2-1F248D2C4E21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</p:spPr>
        <p:txBody>
          <a:bodyPr/>
          <a:lstStyle>
            <a:lvl1pPr>
              <a:defRPr/>
            </a:lvl1pPr>
          </a:lstStyle>
          <a:p>
            <a:fld id="{A24097AC-A8D3-4D20-AC65-57A9F1C2362A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</p:spPr>
        <p:txBody>
          <a:bodyPr/>
          <a:lstStyle>
            <a:lvl1pPr>
              <a:defRPr/>
            </a:lvl1pPr>
          </a:lstStyle>
          <a:p>
            <a:fld id="{AC5FB0E3-605C-4636-B38F-0C0E8110DED9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553200"/>
            <a:ext cx="1981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C1C35-9060-4508-99D4-470906349AF2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70A06-F4C8-4609-BC8A-7BFDDEB875C4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4EFE6-D72D-4D8A-8CE8-A9C1FFF6E93E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427C0-0A1B-43CE-8002-DBA06BAE7BA6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0BD3-B312-4B87-9638-2DA56BD622A4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F095D-CDB4-48D9-9305-E18974DD5110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B0B16-3B82-4213-AA96-2FD33F33DD22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4C061-5F9D-464A-8390-FA1A93756302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6" descr="slide footer_gray_417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6" descr="slide footer_green_378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A65D5C-4799-4048-B248-2B19A7141D7D}" type="slidenum">
              <a:rPr lang="en-US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041" name="Picture 4" descr="slide header_gray_417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x.doi.org/10.1007/s00601-011-0225-x" TargetMode="External"/><Relationship Id="rId5" Type="http://schemas.openxmlformats.org/officeDocument/2006/relationships/hyperlink" Target="http://inspirebeta.net/record/885274?ln=en" TargetMode="Externa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beta.net/record/897199?ln=en" TargetMode="Externa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nspirebeta.net/record/262672?ln=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262672?ln=en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beta.net/record/244781?ln=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abs/1102.4376" TargetMode="Externa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885274?ln=en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885274?ln=en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885274?ln=en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830548?ln=en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beta.net/record/816803?ln=en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beta.net/record/816803?ln=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415809?ln=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959207"/>
            <a:ext cx="5410200" cy="4180609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1295400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</a:rPr>
              <a:t>Dressed-quarks </a:t>
            </a:r>
            <a:br>
              <a:rPr lang="en-US" sz="4000" i="1" dirty="0" smtClean="0">
                <a:solidFill>
                  <a:srgbClr val="0070C0"/>
                </a:solidFill>
              </a:rPr>
            </a:br>
            <a:r>
              <a:rPr lang="en-US" sz="4000" i="1" dirty="0" smtClean="0">
                <a:solidFill>
                  <a:srgbClr val="0070C0"/>
                </a:solidFill>
              </a:rPr>
              <a:t>and the Roper Resonance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69636" name="Picture 4" descr="NP-logo-Nlarge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43600"/>
            <a:ext cx="1435100" cy="7508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13013" y="5867400"/>
            <a:ext cx="7859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Masses of ground and excited-state hadrons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Hannes</a:t>
            </a:r>
            <a:r>
              <a:rPr lang="en-US" sz="1600" dirty="0" smtClean="0"/>
              <a:t> L.L. Roberts, Lei Chang, Ian C. </a:t>
            </a:r>
            <a:r>
              <a:rPr lang="en-US" sz="1600" dirty="0" err="1" smtClean="0"/>
              <a:t>Cloët</a:t>
            </a:r>
            <a:r>
              <a:rPr lang="en-US" sz="1600" dirty="0" smtClean="0"/>
              <a:t> and Craig D. Roberts, </a:t>
            </a:r>
            <a:r>
              <a:rPr lang="en-US" sz="1600" dirty="0" smtClean="0">
                <a:hlinkClick r:id="rId5"/>
              </a:rPr>
              <a:t>arXiv:1101.4244 [</a:t>
            </a:r>
            <a:r>
              <a:rPr lang="en-US" sz="1600" dirty="0" err="1" smtClean="0">
                <a:hlinkClick r:id="rId5"/>
              </a:rPr>
              <a:t>nucl-th</a:t>
            </a:r>
            <a:r>
              <a:rPr lang="en-US" sz="1600" dirty="0" smtClean="0">
                <a:hlinkClick r:id="rId5"/>
              </a:rPr>
              <a:t>]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Few Body Syst. </a:t>
            </a:r>
            <a:r>
              <a:rPr lang="en-US" sz="1600" b="1" dirty="0" smtClean="0"/>
              <a:t>51</a:t>
            </a:r>
            <a:r>
              <a:rPr lang="en-US" sz="1600" dirty="0" smtClean="0"/>
              <a:t> (2011) pp. 1-25; </a:t>
            </a:r>
            <a:r>
              <a:rPr lang="en-US" sz="1600" dirty="0" smtClean="0">
                <a:hlinkClick r:id="rId6"/>
              </a:rPr>
              <a:t>DOI:10.1007/s00601-011-0225-x</a:t>
            </a:r>
            <a:endParaRPr lang="en-US" sz="1600" i="1" dirty="0"/>
          </a:p>
        </p:txBody>
      </p:sp>
      <p:sp>
        <p:nvSpPr>
          <p:cNvPr id="12" name="Subtitle 7"/>
          <p:cNvSpPr txBox="1">
            <a:spLocks/>
          </p:cNvSpPr>
          <p:nvPr/>
        </p:nvSpPr>
        <p:spPr bwMode="auto">
          <a:xfrm>
            <a:off x="1138238" y="3124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Craig Roberts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Physics Division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PHYTheo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729228"/>
            <a:ext cx="2743200" cy="9189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latin typeface="Trebuchet MS" pitchFamily="34" charset="0"/>
              </a:rPr>
              <a:t>Dressed Vertex </a:t>
            </a:r>
            <a:br>
              <a:rPr lang="en-US" sz="3600" dirty="0" smtClean="0">
                <a:latin typeface="Trebuchet MS" pitchFamily="34" charset="0"/>
              </a:rPr>
            </a:br>
            <a:r>
              <a:rPr lang="en-US" sz="3600" dirty="0" smtClean="0">
                <a:latin typeface="Trebuchet MS" pitchFamily="34" charset="0"/>
              </a:rPr>
              <a:t>&amp; Meson Spectrum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3230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Fully consistent treatment of Ball-Chiu vertex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Retain </a:t>
            </a:r>
            <a:r>
              <a:rPr lang="el-GR" sz="2200" i="1" dirty="0" smtClean="0"/>
              <a:t>λ</a:t>
            </a:r>
            <a:r>
              <a:rPr lang="en-US" sz="2200" i="1" baseline="-25000" dirty="0" smtClean="0"/>
              <a:t>3</a:t>
            </a:r>
            <a:r>
              <a:rPr lang="en-US" sz="2200" dirty="0" smtClean="0"/>
              <a:t> – term but ignore </a:t>
            </a:r>
            <a:r>
              <a:rPr lang="el-GR" sz="2200" i="1" dirty="0" smtClean="0"/>
              <a:t>Γ</a:t>
            </a:r>
            <a:r>
              <a:rPr lang="en-US" sz="2200" i="1" baseline="30000" dirty="0" smtClean="0"/>
              <a:t>4</a:t>
            </a:r>
            <a:r>
              <a:rPr lang="en-US" sz="2200" dirty="0" smtClean="0"/>
              <a:t> &amp; </a:t>
            </a:r>
            <a:r>
              <a:rPr lang="el-GR" sz="2200" i="1" dirty="0" smtClean="0"/>
              <a:t>Γ</a:t>
            </a:r>
            <a:r>
              <a:rPr lang="en-US" sz="2200" i="1" baseline="30000" dirty="0" smtClean="0"/>
              <a:t>5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Some effects of DCSB built into vertex &amp; Bethe-</a:t>
            </a:r>
            <a:r>
              <a:rPr lang="en-US" sz="2200" dirty="0" err="1" smtClean="0"/>
              <a:t>Salpeter</a:t>
            </a:r>
            <a:r>
              <a:rPr lang="en-US" sz="2200" dirty="0" smtClean="0"/>
              <a:t> kernel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Big impact on </a:t>
            </a:r>
            <a:r>
              <a:rPr lang="el-GR" sz="2000" dirty="0" smtClean="0"/>
              <a:t>σ</a:t>
            </a:r>
            <a:r>
              <a:rPr lang="en-US" sz="2000" dirty="0" smtClean="0"/>
              <a:t> – </a:t>
            </a:r>
            <a:r>
              <a:rPr lang="el-GR" sz="2000" dirty="0" smtClean="0"/>
              <a:t>π</a:t>
            </a:r>
            <a:r>
              <a:rPr lang="en-US" sz="2000" dirty="0" smtClean="0"/>
              <a:t> complex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But, clearly, not the complete answer.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Fully-consistent treatment of complete vertex </a:t>
            </a:r>
            <a:r>
              <a:rPr lang="en-US" sz="2800" i="1" dirty="0" err="1" smtClean="0"/>
              <a:t>Ansatz</a:t>
            </a:r>
            <a:endParaRPr lang="en-US" sz="2800" i="1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rgbClr val="008000"/>
                </a:solidFill>
              </a:rPr>
              <a:t>Promise</a:t>
            </a:r>
            <a:r>
              <a:rPr lang="en-US" sz="2800" b="1" i="1" dirty="0" smtClean="0">
                <a:solidFill>
                  <a:srgbClr val="009900"/>
                </a:solidFill>
              </a:rPr>
              <a:t> of 1</a:t>
            </a:r>
            <a:r>
              <a:rPr lang="en-US" sz="2800" b="1" i="1" baseline="30000" dirty="0" smtClean="0">
                <a:solidFill>
                  <a:srgbClr val="009900"/>
                </a:solidFill>
              </a:rPr>
              <a:t>st</a:t>
            </a:r>
            <a:r>
              <a:rPr lang="en-US" sz="2800" b="1" i="1" dirty="0" smtClean="0">
                <a:solidFill>
                  <a:srgbClr val="009900"/>
                </a:solidFill>
              </a:rPr>
              <a:t> reliable prediction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rgbClr val="009900"/>
                </a:solidFill>
              </a:rPr>
              <a:t>	of light-quark </a:t>
            </a:r>
            <a:r>
              <a:rPr lang="en-US" sz="2800" b="1" i="1" dirty="0" err="1" smtClean="0">
                <a:solidFill>
                  <a:srgbClr val="009900"/>
                </a:solidFill>
              </a:rPr>
              <a:t>hadron</a:t>
            </a:r>
            <a:r>
              <a:rPr lang="en-US" sz="2800" b="1" i="1" dirty="0" smtClean="0">
                <a:solidFill>
                  <a:srgbClr val="009900"/>
                </a:solidFill>
              </a:rPr>
              <a:t> spectrum</a:t>
            </a:r>
            <a:endParaRPr lang="en-US" sz="2800" i="1" dirty="0" smtClean="0"/>
          </a:p>
          <a:p>
            <a:pPr lvl="2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Craig Roberts, Physics Division: Dressed quarks &amp; the Roper Resonance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10</a:t>
            </a:fld>
            <a:endParaRPr lang="en-US">
              <a:solidFill>
                <a:srgbClr val="40404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1524000"/>
          <a:ext cx="7848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104900"/>
                <a:gridCol w="1308100"/>
                <a:gridCol w="1308100"/>
                <a:gridCol w="1308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Rainbow-ladder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One-loop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Ball-Chiu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vertex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0" y="1524000"/>
          <a:ext cx="7848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104900"/>
                <a:gridCol w="1308100"/>
                <a:gridCol w="1308100"/>
                <a:gridCol w="1308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Rainbow-ladder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One-loop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Ball-Chiu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vertex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1270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770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790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455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480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Freeform 11"/>
          <p:cNvSpPr/>
          <p:nvPr/>
        </p:nvSpPr>
        <p:spPr bwMode="auto">
          <a:xfrm>
            <a:off x="2971800" y="3176337"/>
            <a:ext cx="5029200" cy="453189"/>
          </a:xfrm>
          <a:custGeom>
            <a:avLst/>
            <a:gdLst>
              <a:gd name="connsiteX0" fmla="*/ 0 w 5029200"/>
              <a:gd name="connsiteY0" fmla="*/ 0 h 453189"/>
              <a:gd name="connsiteX1" fmla="*/ 2418347 w 5029200"/>
              <a:gd name="connsiteY1" fmla="*/ 445168 h 453189"/>
              <a:gd name="connsiteX2" fmla="*/ 5029200 w 5029200"/>
              <a:gd name="connsiteY2" fmla="*/ 48126 h 45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9200" h="453189">
                <a:moveTo>
                  <a:pt x="0" y="0"/>
                </a:moveTo>
                <a:cubicBezTo>
                  <a:pt x="790073" y="218573"/>
                  <a:pt x="1580147" y="437147"/>
                  <a:pt x="2418347" y="445168"/>
                </a:cubicBezTo>
                <a:cubicBezTo>
                  <a:pt x="3256547" y="453189"/>
                  <a:pt x="4142873" y="250657"/>
                  <a:pt x="5029200" y="48126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" name="Picture 9" descr="PPTa1rhoR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738219" cy="2133600"/>
          </a:xfrm>
          <a:prstGeom prst="rect">
            <a:avLst/>
          </a:prstGeom>
        </p:spPr>
      </p:pic>
      <p:pic>
        <p:nvPicPr>
          <p:cNvPr id="13" name="Picture 12" descr="PPTa1rh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743200" cy="21335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0" y="228600"/>
            <a:ext cx="2389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BC: zero moves deeper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for both </a:t>
            </a:r>
            <a:r>
              <a:rPr lang="el-GR" i="1" dirty="0" smtClean="0">
                <a:solidFill>
                  <a:srgbClr val="7030A0"/>
                </a:solidFill>
              </a:rPr>
              <a:t>ρ</a:t>
            </a:r>
            <a:r>
              <a:rPr lang="en-US" dirty="0" smtClean="0">
                <a:solidFill>
                  <a:srgbClr val="7030A0"/>
                </a:solidFill>
              </a:rPr>
              <a:t> &amp; </a:t>
            </a:r>
            <a:r>
              <a:rPr lang="en-US" i="1" dirty="0" smtClean="0">
                <a:solidFill>
                  <a:srgbClr val="7030A0"/>
                </a:solidFill>
              </a:rPr>
              <a:t>a</a:t>
            </a:r>
            <a:r>
              <a:rPr lang="en-US" i="1" baseline="-25000" dirty="0" smtClean="0">
                <a:solidFill>
                  <a:srgbClr val="7030A0"/>
                </a:solidFill>
              </a:rPr>
              <a:t>1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Both masses grow</a:t>
            </a:r>
            <a:endParaRPr lang="en-US" i="1" baseline="-250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247471"/>
            <a:ext cx="2596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Full vertex: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zero moves deeper for </a:t>
            </a:r>
            <a:r>
              <a:rPr lang="en-US" i="1" dirty="0" smtClean="0">
                <a:solidFill>
                  <a:srgbClr val="7030A0"/>
                </a:solidFill>
              </a:rPr>
              <a:t>a</a:t>
            </a:r>
            <a:r>
              <a:rPr lang="en-US" i="1" baseline="-25000" dirty="0" smtClean="0">
                <a:solidFill>
                  <a:srgbClr val="7030A0"/>
                </a:solidFill>
              </a:rPr>
              <a:t>1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but shallower for </a:t>
            </a:r>
            <a:r>
              <a:rPr lang="el-GR" i="1" dirty="0" smtClean="0">
                <a:solidFill>
                  <a:srgbClr val="7030A0"/>
                </a:solidFill>
              </a:rPr>
              <a:t>ρ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Problem solved</a:t>
            </a:r>
            <a:endParaRPr lang="en-US" i="1" baseline="-25000" dirty="0">
              <a:solidFill>
                <a:srgbClr val="7030A0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85011" y="1828800"/>
            <a:ext cx="312821" cy="212558"/>
          </a:xfrm>
          <a:custGeom>
            <a:avLst/>
            <a:gdLst>
              <a:gd name="connsiteX0" fmla="*/ 312821 w 312821"/>
              <a:gd name="connsiteY0" fmla="*/ 48126 h 212558"/>
              <a:gd name="connsiteX1" fmla="*/ 168442 w 312821"/>
              <a:gd name="connsiteY1" fmla="*/ 204537 h 212558"/>
              <a:gd name="connsiteX2" fmla="*/ 0 w 312821"/>
              <a:gd name="connsiteY2" fmla="*/ 0 h 21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821" h="212558">
                <a:moveTo>
                  <a:pt x="312821" y="48126"/>
                </a:moveTo>
                <a:cubicBezTo>
                  <a:pt x="266700" y="130342"/>
                  <a:pt x="220579" y="212558"/>
                  <a:pt x="168442" y="204537"/>
                </a:cubicBezTo>
                <a:cubicBezTo>
                  <a:pt x="116305" y="196516"/>
                  <a:pt x="58152" y="98258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74558" y="1828800"/>
            <a:ext cx="276726" cy="196516"/>
          </a:xfrm>
          <a:custGeom>
            <a:avLst/>
            <a:gdLst>
              <a:gd name="connsiteX0" fmla="*/ 0 w 276726"/>
              <a:gd name="connsiteY0" fmla="*/ 24063 h 196516"/>
              <a:gd name="connsiteX1" fmla="*/ 96253 w 276726"/>
              <a:gd name="connsiteY1" fmla="*/ 192505 h 196516"/>
              <a:gd name="connsiteX2" fmla="*/ 276726 w 276726"/>
              <a:gd name="connsiteY2" fmla="*/ 0 h 19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726" h="196516">
                <a:moveTo>
                  <a:pt x="0" y="24063"/>
                </a:moveTo>
                <a:cubicBezTo>
                  <a:pt x="25066" y="110289"/>
                  <a:pt x="50132" y="196516"/>
                  <a:pt x="96253" y="192505"/>
                </a:cubicBezTo>
                <a:cubicBezTo>
                  <a:pt x="142374" y="188495"/>
                  <a:pt x="209550" y="94247"/>
                  <a:pt x="276726" y="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5638800"/>
            <a:ext cx="2644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7030A0"/>
                </a:solidFill>
              </a:rPr>
              <a:t>Lei Chang &amp; C.D. Roberts, </a:t>
            </a:r>
          </a:p>
          <a:p>
            <a:r>
              <a:rPr lang="en-US" sz="1400" i="1" dirty="0" smtClean="0">
                <a:solidFill>
                  <a:srgbClr val="7030A0"/>
                </a:solidFill>
                <a:hlinkClick r:id="rId5"/>
              </a:rPr>
              <a:t>arXiv:1104.4821 [</a:t>
            </a:r>
            <a:r>
              <a:rPr lang="en-US" sz="1400" i="1" dirty="0" err="1" smtClean="0">
                <a:solidFill>
                  <a:srgbClr val="7030A0"/>
                </a:solidFill>
                <a:hlinkClick r:id="rId5"/>
              </a:rPr>
              <a:t>nucl-th</a:t>
            </a:r>
            <a:r>
              <a:rPr lang="en-US" sz="1400" i="1" dirty="0" smtClean="0">
                <a:solidFill>
                  <a:srgbClr val="7030A0"/>
                </a:solidFill>
                <a:hlinkClick r:id="rId5"/>
              </a:rPr>
              <a:t>]</a:t>
            </a:r>
            <a:endParaRPr lang="en-US" sz="1400" i="1" dirty="0" smtClean="0">
              <a:solidFill>
                <a:srgbClr val="7030A0"/>
              </a:solidFill>
            </a:endParaRPr>
          </a:p>
          <a:p>
            <a:r>
              <a:rPr lang="en-US" sz="1400" i="1" dirty="0" smtClean="0">
                <a:solidFill>
                  <a:srgbClr val="7030A0"/>
                </a:solidFill>
              </a:rPr>
              <a:t>“Tracing </a:t>
            </a:r>
            <a:r>
              <a:rPr lang="en-US" sz="1400" i="1" dirty="0" err="1" smtClean="0">
                <a:solidFill>
                  <a:srgbClr val="7030A0"/>
                </a:solidFill>
              </a:rPr>
              <a:t>massess</a:t>
            </a:r>
            <a:r>
              <a:rPr lang="en-US" sz="1400" i="1" dirty="0" smtClean="0">
                <a:solidFill>
                  <a:srgbClr val="7030A0"/>
                </a:solidFill>
              </a:rPr>
              <a:t> of ground-state </a:t>
            </a:r>
          </a:p>
          <a:p>
            <a:r>
              <a:rPr lang="en-US" sz="1400" i="1" dirty="0" smtClean="0">
                <a:solidFill>
                  <a:srgbClr val="7030A0"/>
                </a:solidFill>
              </a:rPr>
              <a:t>light-quark mesons”</a:t>
            </a:r>
            <a:endParaRPr lang="en-US" sz="1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 animBg="1"/>
      <p:bldP spid="1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DSEs and Baryons</a:t>
            </a:r>
            <a:br>
              <a:rPr lang="en-US" sz="3600" dirty="0" smtClean="0"/>
            </a:br>
            <a:endParaRPr lang="en-US" sz="3600" i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Dynamical </a:t>
            </a:r>
            <a:r>
              <a:rPr lang="en-US" sz="2200" i="1" dirty="0" err="1" smtClean="0"/>
              <a:t>chiral</a:t>
            </a:r>
            <a:r>
              <a:rPr lang="en-US" sz="2200" i="1" dirty="0" smtClean="0"/>
              <a:t> symmetry breaking</a:t>
            </a:r>
            <a:r>
              <a:rPr lang="en-US" sz="2200" dirty="0" smtClean="0"/>
              <a:t> (DCSB)</a:t>
            </a:r>
          </a:p>
          <a:p>
            <a:pPr>
              <a:buNone/>
            </a:pPr>
            <a:r>
              <a:rPr lang="en-US" sz="2200" dirty="0" smtClean="0"/>
              <a:t>	– has enormous impact on meson properties.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i="1" dirty="0" smtClean="0">
                <a:solidFill>
                  <a:srgbClr val="7030A0"/>
                </a:solidFill>
              </a:rPr>
              <a:t>Must be included in description and prediction of baryon properties</a:t>
            </a:r>
            <a:r>
              <a:rPr lang="en-US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/>
              <a:t>DCSB</a:t>
            </a:r>
            <a:r>
              <a:rPr lang="en-US" sz="2200" dirty="0" smtClean="0"/>
              <a:t> is essentially a quantum field theoretical effect. </a:t>
            </a:r>
          </a:p>
          <a:p>
            <a:pPr>
              <a:buNone/>
            </a:pPr>
            <a:r>
              <a:rPr lang="en-US" sz="2200" dirty="0" smtClean="0"/>
              <a:t>	In quantum field theory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Meson appears as pole in four-point quark-</a:t>
            </a:r>
            <a:r>
              <a:rPr lang="en-US" sz="2000" dirty="0" err="1" smtClean="0"/>
              <a:t>antiquark</a:t>
            </a:r>
            <a:r>
              <a:rPr lang="en-US" sz="2000" dirty="0" smtClean="0"/>
              <a:t> Green function </a:t>
            </a:r>
            <a:r>
              <a:rPr lang="en-US" sz="2000" dirty="0" smtClean="0">
                <a:latin typeface="Calibri"/>
              </a:rPr>
              <a:t>→</a:t>
            </a:r>
            <a:r>
              <a:rPr lang="en-US" sz="2000" dirty="0" smtClean="0"/>
              <a:t> Bethe-</a:t>
            </a:r>
            <a:r>
              <a:rPr lang="en-US" sz="2000" dirty="0" err="1" smtClean="0"/>
              <a:t>Salpeter</a:t>
            </a:r>
            <a:r>
              <a:rPr lang="en-US" sz="2000" dirty="0" smtClean="0"/>
              <a:t> Equation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i="1" dirty="0" smtClean="0">
                <a:solidFill>
                  <a:srgbClr val="7030A0"/>
                </a:solidFill>
              </a:rPr>
              <a:t>Nucleon appears as a pole in a six-point quark Green function</a:t>
            </a:r>
          </a:p>
          <a:p>
            <a:pPr lvl="1">
              <a:buNone/>
            </a:pPr>
            <a:r>
              <a:rPr lang="en-US" sz="2000" i="1" dirty="0" smtClean="0">
                <a:solidFill>
                  <a:srgbClr val="7030A0"/>
                </a:solidFill>
              </a:rPr>
              <a:t>	 → </a:t>
            </a:r>
            <a:r>
              <a:rPr lang="en-US" sz="2000" i="1" dirty="0" err="1" smtClean="0">
                <a:solidFill>
                  <a:srgbClr val="7030A0"/>
                </a:solidFill>
              </a:rPr>
              <a:t>Faddeev</a:t>
            </a:r>
            <a:r>
              <a:rPr lang="en-US" sz="2000" i="1" dirty="0" smtClean="0">
                <a:solidFill>
                  <a:srgbClr val="7030A0"/>
                </a:solidFill>
              </a:rPr>
              <a:t> Equation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rgbClr val="7030A0"/>
                </a:solidFill>
              </a:rPr>
              <a:t>Poincaré</a:t>
            </a:r>
            <a:r>
              <a:rPr lang="en-US" sz="2200" dirty="0" smtClean="0">
                <a:solidFill>
                  <a:srgbClr val="7030A0"/>
                </a:solidFill>
              </a:rPr>
              <a:t> covariant </a:t>
            </a:r>
            <a:r>
              <a:rPr lang="en-US" sz="2200" dirty="0" err="1" smtClean="0">
                <a:solidFill>
                  <a:srgbClr val="7030A0"/>
                </a:solidFill>
              </a:rPr>
              <a:t>Faddeev</a:t>
            </a:r>
            <a:r>
              <a:rPr lang="en-US" sz="2200" dirty="0" smtClean="0">
                <a:solidFill>
                  <a:srgbClr val="7030A0"/>
                </a:solidFill>
              </a:rPr>
              <a:t> equation</a:t>
            </a:r>
            <a:r>
              <a:rPr lang="en-US" sz="2200" dirty="0" smtClean="0"/>
              <a:t> sums all possible exchanges and interactions that can take place between three dressed-quarks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7030A0"/>
                </a:solidFill>
              </a:rPr>
              <a:t>Tractable equation</a:t>
            </a:r>
            <a:r>
              <a:rPr lang="en-US" sz="2200" dirty="0" smtClean="0"/>
              <a:t> is based on observation that an interaction which describes </a:t>
            </a:r>
            <a:r>
              <a:rPr lang="en-US" sz="2200" dirty="0" err="1" smtClean="0"/>
              <a:t>colour</a:t>
            </a:r>
            <a:r>
              <a:rPr lang="en-US" sz="2200" dirty="0" smtClean="0"/>
              <a:t>-singlet mesons also generates </a:t>
            </a:r>
            <a:r>
              <a:rPr lang="en-US" sz="2200" i="1" dirty="0" err="1" smtClean="0">
                <a:solidFill>
                  <a:srgbClr val="FF0000"/>
                </a:solidFill>
              </a:rPr>
              <a:t>nonpointlike</a:t>
            </a:r>
            <a:r>
              <a:rPr lang="en-US" sz="2200" dirty="0" smtClean="0"/>
              <a:t> quark-quark (</a:t>
            </a:r>
            <a:r>
              <a:rPr lang="en-US" sz="2200" dirty="0" err="1" smtClean="0">
                <a:solidFill>
                  <a:srgbClr val="FF0000"/>
                </a:solidFill>
              </a:rPr>
              <a:t>diquark</a:t>
            </a:r>
            <a:r>
              <a:rPr lang="en-US" sz="2200" dirty="0" smtClean="0"/>
              <a:t>) correlations in the </a:t>
            </a:r>
            <a:r>
              <a:rPr lang="en-US" sz="2200" dirty="0" err="1" smtClean="0"/>
              <a:t>colour-antitriplet</a:t>
            </a:r>
            <a:r>
              <a:rPr lang="en-US" sz="2200" dirty="0" smtClean="0"/>
              <a:t> channel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0" y="0"/>
            <a:ext cx="339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R.T. Cahill </a:t>
            </a:r>
            <a:r>
              <a:rPr lang="en-US" i="1" dirty="0" smtClean="0"/>
              <a:t>et al</a:t>
            </a:r>
            <a:r>
              <a:rPr lang="en-US" dirty="0" smtClean="0"/>
              <a:t>.,</a:t>
            </a:r>
          </a:p>
          <a:p>
            <a:r>
              <a:rPr lang="en-US" dirty="0" smtClean="0">
                <a:hlinkClick r:id="rId2"/>
              </a:rPr>
              <a:t>Austral. J. Phys. 42 (1989) 129-145</a:t>
            </a:r>
            <a:endParaRPr lang="en-US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6243935"/>
            <a:ext cx="108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</a:t>
            </a:r>
            <a:r>
              <a:rPr lang="en-US" sz="2400" baseline="-25000" dirty="0" err="1" smtClean="0"/>
              <a:t>qq</a:t>
            </a:r>
            <a:r>
              <a:rPr lang="en-US" sz="2400" dirty="0" smtClean="0"/>
              <a:t> </a:t>
            </a:r>
            <a:r>
              <a:rPr lang="el-GR" sz="2400" dirty="0" smtClean="0"/>
              <a:t>≈ </a:t>
            </a:r>
            <a:r>
              <a:rPr lang="en-US" sz="2400" dirty="0" smtClean="0"/>
              <a:t> r</a:t>
            </a:r>
            <a:r>
              <a:rPr lang="el-GR" sz="2400" baseline="-25000" dirty="0" smtClean="0"/>
              <a:t>π</a:t>
            </a:r>
            <a:endParaRPr lang="en-US" sz="2400" baseline="-25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05800" cy="2722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Faddeev</a:t>
            </a:r>
            <a:r>
              <a:rPr lang="en-US" sz="3200" dirty="0" smtClean="0"/>
              <a:t> Equation</a:t>
            </a:r>
            <a:br>
              <a:rPr lang="en-US" sz="3200" dirty="0" smtClean="0"/>
            </a:br>
            <a:endParaRPr lang="en-US" sz="3200" i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12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200" i="1" dirty="0" smtClean="0"/>
          </a:p>
          <a:p>
            <a:pPr>
              <a:buFont typeface="Wingdings" pitchFamily="2" charset="2"/>
              <a:buChar char="Ø"/>
            </a:pPr>
            <a:endParaRPr lang="en-US" sz="2200" i="1" dirty="0" smtClean="0"/>
          </a:p>
          <a:p>
            <a:pPr>
              <a:buNone/>
            </a:pPr>
            <a:endParaRPr lang="en-US" sz="2200" i="1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Linear, Homogeneous Matrix equation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/>
              <a:t>Yields </a:t>
            </a:r>
            <a:r>
              <a:rPr lang="en-US" sz="2200" i="1" dirty="0" smtClean="0"/>
              <a:t>wave function (</a:t>
            </a:r>
            <a:r>
              <a:rPr lang="en-US" sz="2200" i="1" dirty="0" err="1" smtClean="0"/>
              <a:t>Poincaré</a:t>
            </a:r>
            <a:r>
              <a:rPr lang="en-US" sz="2200" i="1" dirty="0" smtClean="0"/>
              <a:t> Covariant </a:t>
            </a:r>
            <a:r>
              <a:rPr lang="en-US" sz="2200" i="1" dirty="0" err="1" smtClean="0"/>
              <a:t>Faddeev</a:t>
            </a:r>
            <a:r>
              <a:rPr lang="en-US" sz="2200" i="1" dirty="0" smtClean="0"/>
              <a:t> </a:t>
            </a:r>
            <a:r>
              <a:rPr lang="fr-FR" sz="2200" dirty="0" smtClean="0"/>
              <a:t>Amplitude) </a:t>
            </a:r>
            <a:r>
              <a:rPr lang="fr-FR" sz="2200" dirty="0" err="1" smtClean="0"/>
              <a:t>that</a:t>
            </a:r>
            <a:r>
              <a:rPr lang="fr-FR" sz="2200" dirty="0" smtClean="0"/>
              <a:t> </a:t>
            </a:r>
            <a:r>
              <a:rPr lang="fr-FR" sz="2200" dirty="0" err="1" smtClean="0"/>
              <a:t>describes</a:t>
            </a:r>
            <a:r>
              <a:rPr lang="fr-FR" sz="2200" dirty="0" smtClean="0"/>
              <a:t> quark-</a:t>
            </a:r>
            <a:r>
              <a:rPr lang="fr-FR" sz="2200" dirty="0" err="1" smtClean="0"/>
              <a:t>diquark</a:t>
            </a:r>
            <a:r>
              <a:rPr lang="fr-FR" sz="2200" dirty="0" smtClean="0"/>
              <a:t> relative motion </a:t>
            </a:r>
            <a:r>
              <a:rPr lang="en-US" sz="2200" dirty="0" smtClean="0"/>
              <a:t>within the nucleon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Scalar and Axial-Vector </a:t>
            </a:r>
            <a:r>
              <a:rPr lang="en-US" sz="2400" dirty="0" err="1" smtClean="0"/>
              <a:t>Diquarks</a:t>
            </a:r>
            <a:r>
              <a:rPr lang="en-US" sz="2400" dirty="0" smtClean="0"/>
              <a:t> . . . 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/>
              <a:t>Both have “</a:t>
            </a:r>
            <a:r>
              <a:rPr lang="en-US" sz="2200" i="1" dirty="0" smtClean="0"/>
              <a:t>correct</a:t>
            </a:r>
            <a:r>
              <a:rPr lang="en-US" sz="2200" dirty="0" smtClean="0"/>
              <a:t>” parity and “</a:t>
            </a:r>
            <a:r>
              <a:rPr lang="en-US" sz="2200" i="1" dirty="0" smtClean="0"/>
              <a:t>right</a:t>
            </a:r>
            <a:r>
              <a:rPr lang="en-US" sz="2200" dirty="0" smtClean="0"/>
              <a:t>” masses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/>
              <a:t>In Nucleon’s Rest </a:t>
            </a:r>
            <a:r>
              <a:rPr lang="en-US" sz="2400" dirty="0" smtClean="0"/>
              <a:t>Frame Amplitude has </a:t>
            </a:r>
          </a:p>
          <a:p>
            <a:pPr lvl="1">
              <a:buNone/>
            </a:pPr>
            <a:r>
              <a:rPr lang="en-US" sz="2400" dirty="0" smtClean="0"/>
              <a:t>		s−, p− &amp; d−wave correlations</a:t>
            </a:r>
          </a:p>
          <a:p>
            <a:pPr>
              <a:buNone/>
            </a:pP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0" y="0"/>
            <a:ext cx="339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R.T. Cahill </a:t>
            </a:r>
            <a:r>
              <a:rPr lang="en-US" i="1" dirty="0" smtClean="0"/>
              <a:t>et al</a:t>
            </a:r>
            <a:r>
              <a:rPr lang="en-US" dirty="0" smtClean="0"/>
              <a:t>.,</a:t>
            </a:r>
          </a:p>
          <a:p>
            <a:r>
              <a:rPr lang="en-US" dirty="0" smtClean="0">
                <a:hlinkClick r:id="rId3"/>
              </a:rPr>
              <a:t>Austral. J. Phys. 42 (1989) 129-145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1447800" y="2895600"/>
            <a:ext cx="1600200" cy="838200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096000" y="32004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030A0"/>
                </a:solidFill>
              </a:rPr>
              <a:t>diquark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12192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quark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533400"/>
            <a:ext cx="2277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quark exchange</a:t>
            </a:r>
          </a:p>
          <a:p>
            <a:r>
              <a:rPr lang="en-US" i="1" dirty="0" smtClean="0">
                <a:solidFill>
                  <a:srgbClr val="7030A0"/>
                </a:solidFill>
              </a:rPr>
              <a:t>ensures Pauli statistics</a:t>
            </a:r>
            <a:endParaRPr lang="en-US" i="1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H="1">
            <a:off x="4610100" y="1181100"/>
            <a:ext cx="990600" cy="762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 flipH="1">
            <a:off x="4533900" y="1257300"/>
            <a:ext cx="1143000" cy="91440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Unification of </a:t>
            </a:r>
            <a:br>
              <a:rPr lang="en-US" sz="3200" dirty="0" smtClean="0"/>
            </a:br>
            <a:r>
              <a:rPr lang="en-US" sz="3200" dirty="0" smtClean="0"/>
              <a:t>Meson &amp; Baryon Spectra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Correlate the masses of meson and baryon ground- and excited-states within a </a:t>
            </a:r>
            <a:r>
              <a:rPr lang="en-US" sz="2200" i="1" dirty="0" smtClean="0">
                <a:solidFill>
                  <a:srgbClr val="FF300D"/>
                </a:solidFill>
              </a:rPr>
              <a:t>single, symmetry-preserving framework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Symmetry-preserving means: 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Poincaré</a:t>
            </a:r>
            <a:r>
              <a:rPr lang="en-US" sz="2000" dirty="0" smtClean="0"/>
              <a:t>-covariant &amp; satisfy relevant Ward-Takahashi identities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Constituent-quark model has hitherto been the most widely applied spectroscopic tool; and whilst its weaknesses are emphasized by critics and acknowledged by proponents, it is of continuing value because there is nothing better that is yet providing a bigger picture.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Nevertheless,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no connection with quantum field theory &amp; certainly not with </a:t>
            </a:r>
            <a:r>
              <a:rPr lang="en-US" sz="2200" dirty="0" smtClean="0">
                <a:solidFill>
                  <a:srgbClr val="FF0000"/>
                </a:solidFill>
              </a:rPr>
              <a:t>Q</a:t>
            </a:r>
            <a:r>
              <a:rPr lang="en-US" sz="2200" dirty="0" smtClean="0">
                <a:solidFill>
                  <a:srgbClr val="008000"/>
                </a:solidFill>
              </a:rPr>
              <a:t>C</a:t>
            </a:r>
            <a:r>
              <a:rPr lang="en-US" sz="2200" dirty="0" smtClean="0">
                <a:solidFill>
                  <a:srgbClr val="0070C0"/>
                </a:solidFill>
              </a:rPr>
              <a:t>D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not symmetry-preserving &amp; therefore cannot veraciously connect meson and baryon properties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13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7" name="Picture 6" descr="go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136349" cy="1600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Rainbow-ladder gap and Bethe-</a:t>
            </a:r>
            <a:r>
              <a:rPr lang="en-US" sz="2200" dirty="0" err="1" smtClean="0"/>
              <a:t>Salpeter</a:t>
            </a:r>
            <a:r>
              <a:rPr lang="en-US" sz="2200" dirty="0" smtClean="0"/>
              <a:t> equations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In this truncation, </a:t>
            </a:r>
            <a:r>
              <a:rPr lang="en-US" sz="2200" dirty="0" err="1" smtClean="0"/>
              <a:t>colour-antitriplet</a:t>
            </a:r>
            <a:r>
              <a:rPr lang="en-US" sz="2200" dirty="0" smtClean="0"/>
              <a:t> quark-quark correlations (</a:t>
            </a:r>
            <a:r>
              <a:rPr lang="en-US" sz="2200" dirty="0" err="1" smtClean="0"/>
              <a:t>diquarks</a:t>
            </a:r>
            <a:r>
              <a:rPr lang="en-US" sz="2200" dirty="0" smtClean="0"/>
              <a:t>) are described by a very similar homogeneous Bethe-</a:t>
            </a:r>
            <a:r>
              <a:rPr lang="en-US" sz="2200" dirty="0" err="1" smtClean="0"/>
              <a:t>Salpeter</a:t>
            </a:r>
            <a:r>
              <a:rPr lang="en-US" sz="2200" dirty="0" smtClean="0"/>
              <a:t> equation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Only difference is factor of </a:t>
            </a:r>
            <a:r>
              <a:rPr lang="en-US" sz="2400" dirty="0" smtClean="0"/>
              <a:t>½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Hence, an interaction that describes mesons also generates </a:t>
            </a:r>
            <a:r>
              <a:rPr lang="en-US" sz="2400" dirty="0" err="1" smtClean="0"/>
              <a:t>diquark</a:t>
            </a:r>
            <a:r>
              <a:rPr lang="en-US" sz="2400" dirty="0" smtClean="0"/>
              <a:t> correlations in the </a:t>
            </a:r>
            <a:r>
              <a:rPr lang="en-US" sz="2400" dirty="0" err="1" smtClean="0"/>
              <a:t>colour-antitriplet</a:t>
            </a:r>
            <a:r>
              <a:rPr lang="en-US" sz="2400" dirty="0" smtClean="0"/>
              <a:t> channel</a:t>
            </a:r>
            <a:endParaRPr lang="en-US" sz="2200" dirty="0"/>
          </a:p>
        </p:txBody>
      </p:sp>
      <p:pic>
        <p:nvPicPr>
          <p:cNvPr id="10" name="Picture 9" descr="diquarkB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50" y="4343400"/>
            <a:ext cx="7632700" cy="78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Diquarks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14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9" name="Picture 8" descr="RLGapBSEMe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6500" y="1600200"/>
            <a:ext cx="6731000" cy="1371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2438400" y="4267200"/>
            <a:ext cx="198119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38400" y="4419600"/>
            <a:ext cx="304800" cy="609600"/>
          </a:xfrm>
          <a:prstGeom prst="ellipse">
            <a:avLst/>
          </a:prstGeom>
          <a:noFill/>
          <a:ln w="19050" cap="flat" cmpd="sng" algn="ctr">
            <a:solidFill>
              <a:srgbClr val="FF30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4993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Calculation of </a:t>
            </a:r>
            <a:r>
              <a:rPr lang="en-US" sz="1600" i="1" dirty="0" err="1" smtClean="0"/>
              <a:t>diquark</a:t>
            </a:r>
            <a:r>
              <a:rPr lang="en-US" sz="1600" i="1" dirty="0" smtClean="0"/>
              <a:t> masses  in QCD</a:t>
            </a:r>
          </a:p>
          <a:p>
            <a:r>
              <a:rPr lang="en-US" sz="1600" dirty="0" smtClean="0"/>
              <a:t>R.T. Cahill, C.D. Roberts and J. </a:t>
            </a:r>
            <a:r>
              <a:rPr lang="en-US" sz="1600" dirty="0" err="1" smtClean="0"/>
              <a:t>Praschifka</a:t>
            </a:r>
            <a:endParaRPr lang="en-US" sz="1600" dirty="0" smtClean="0"/>
          </a:p>
          <a:p>
            <a:r>
              <a:rPr lang="en-US" sz="1600" dirty="0" err="1" smtClean="0">
                <a:hlinkClick r:id="rId4"/>
              </a:rPr>
              <a:t>Phys.Rev</a:t>
            </a:r>
            <a:r>
              <a:rPr lang="en-US" sz="1600" dirty="0" smtClean="0">
                <a:hlinkClick r:id="rId4"/>
              </a:rPr>
              <a:t>. D</a:t>
            </a:r>
            <a:r>
              <a:rPr lang="en-US" sz="1600" b="1" dirty="0" smtClean="0">
                <a:hlinkClick r:id="rId4"/>
              </a:rPr>
              <a:t>36</a:t>
            </a:r>
            <a:r>
              <a:rPr lang="en-US" sz="1600" dirty="0" smtClean="0">
                <a:hlinkClick r:id="rId4"/>
              </a:rPr>
              <a:t> (1987) 2804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actG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267671"/>
            <a:ext cx="5124450" cy="999529"/>
          </a:xfrm>
          <a:prstGeom prst="rect">
            <a:avLst/>
          </a:prstGeom>
        </p:spPr>
      </p:pic>
      <p:pic>
        <p:nvPicPr>
          <p:cNvPr id="7" name="Picture 6" descr="contac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676400"/>
            <a:ext cx="4121150" cy="1053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Interaction Kernel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15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8" name="Picture 7" descr="4point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730500" cy="1511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Vector-vector contact interaction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 is a gluon mass-scale – dynamically generated in </a:t>
            </a:r>
            <a:r>
              <a:rPr lang="en-US" sz="2400" dirty="0" smtClean="0">
                <a:solidFill>
                  <a:srgbClr val="FF300D"/>
                </a:solidFill>
              </a:rPr>
              <a:t>Q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  <a:r>
              <a:rPr lang="en-US" sz="2400" dirty="0" smtClean="0">
                <a:solidFill>
                  <a:srgbClr val="0070C0"/>
                </a:solidFill>
              </a:rPr>
              <a:t>D</a:t>
            </a:r>
            <a:r>
              <a:rPr lang="en-US" sz="2400" dirty="0" smtClean="0"/>
              <a:t>, model parameter here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Gap equation: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DCSB: </a:t>
            </a:r>
            <a:r>
              <a:rPr lang="en-US" sz="2400" i="1" dirty="0" smtClean="0"/>
              <a:t>M ≠ 0</a:t>
            </a:r>
            <a:r>
              <a:rPr lang="en-US" sz="2400" dirty="0" smtClean="0"/>
              <a:t> is possible so long as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G</a:t>
            </a:r>
            <a:r>
              <a:rPr lang="en-US" sz="2400" i="1" dirty="0" smtClean="0"/>
              <a:t>&lt;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G</a:t>
            </a:r>
            <a:r>
              <a:rPr lang="en-US" sz="2400" i="1" baseline="30000" dirty="0" err="1" smtClean="0"/>
              <a:t>critical</a:t>
            </a:r>
            <a:endParaRPr lang="en-US" sz="2400" i="1" baseline="30000" dirty="0" smtClean="0"/>
          </a:p>
          <a:p>
            <a:pPr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008000"/>
                </a:solidFill>
              </a:rPr>
              <a:t>Studies of </a:t>
            </a:r>
            <a:r>
              <a:rPr lang="el-GR" sz="2400" i="1" dirty="0" smtClean="0">
                <a:solidFill>
                  <a:srgbClr val="008000"/>
                </a:solidFill>
              </a:rPr>
              <a:t>π</a:t>
            </a:r>
            <a:r>
              <a:rPr lang="en-US" sz="2400" i="1" dirty="0" smtClean="0">
                <a:solidFill>
                  <a:srgbClr val="008000"/>
                </a:solidFill>
              </a:rPr>
              <a:t> &amp; </a:t>
            </a:r>
            <a:r>
              <a:rPr lang="el-GR" sz="2400" i="1" dirty="0" smtClean="0">
                <a:solidFill>
                  <a:srgbClr val="008000"/>
                </a:solidFill>
              </a:rPr>
              <a:t>ρ</a:t>
            </a:r>
            <a:r>
              <a:rPr lang="en-US" sz="2400" i="1" dirty="0" smtClean="0">
                <a:solidFill>
                  <a:srgbClr val="008000"/>
                </a:solidFill>
              </a:rPr>
              <a:t> static properties and form factors </a:t>
            </a:r>
            <a:r>
              <a:rPr lang="en-US" sz="2400" i="1" dirty="0" smtClean="0">
                <a:solidFill>
                  <a:srgbClr val="008000"/>
                </a:solidFill>
                <a:hlinkClick r:id="rId5"/>
              </a:rPr>
              <a:t>(arXiv:1102.4376)</a:t>
            </a:r>
            <a:r>
              <a:rPr lang="en-US" sz="2400" i="1" dirty="0" smtClean="0">
                <a:solidFill>
                  <a:srgbClr val="008000"/>
                </a:solidFill>
              </a:rPr>
              <a:t> establish that contact-interaction results are not distinguishable from those of </a:t>
            </a:r>
            <a:r>
              <a:rPr lang="en-US" sz="2400" i="1" dirty="0" err="1" smtClean="0">
                <a:solidFill>
                  <a:srgbClr val="008000"/>
                </a:solidFill>
              </a:rPr>
              <a:t>renormalisation</a:t>
            </a:r>
            <a:r>
              <a:rPr lang="en-US" sz="2400" i="1" dirty="0" smtClean="0">
                <a:solidFill>
                  <a:srgbClr val="008000"/>
                </a:solidFill>
              </a:rPr>
              <a:t>-group-improved one-gluon exchange for Q</a:t>
            </a:r>
            <a:r>
              <a:rPr lang="en-US" sz="2400" i="1" baseline="30000" dirty="0" smtClean="0">
                <a:solidFill>
                  <a:srgbClr val="008000"/>
                </a:solidFill>
              </a:rPr>
              <a:t>2</a:t>
            </a:r>
            <a:r>
              <a:rPr lang="en-US" sz="2400" i="1" dirty="0" smtClean="0">
                <a:solidFill>
                  <a:srgbClr val="008000"/>
                </a:solidFill>
              </a:rPr>
              <a:t>&lt;M</a:t>
            </a:r>
            <a:r>
              <a:rPr lang="en-US" sz="2400" i="1" baseline="30000" dirty="0" smtClean="0">
                <a:solidFill>
                  <a:srgbClr val="008000"/>
                </a:solidFill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sonSpectr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1088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Meson Spectrum</a:t>
            </a:r>
            <a:br>
              <a:rPr lang="en-US" sz="3200" dirty="0" smtClean="0"/>
            </a:br>
            <a:r>
              <a:rPr lang="en-US" sz="3200" dirty="0" smtClean="0"/>
              <a:t>-Ground-states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Ground-state masses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Computed very often in rainbow-ladder truncation, </a:t>
            </a:r>
          </a:p>
          <a:p>
            <a:pPr lvl="1">
              <a:buNone/>
            </a:pPr>
            <a:r>
              <a:rPr lang="en-US" sz="2000" dirty="0" smtClean="0"/>
              <a:t>	always with same result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Namely, with rainbow-ladder truncation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i="1" dirty="0" smtClean="0"/>
              <a:t>m</a:t>
            </a:r>
            <a:r>
              <a:rPr lang="en-US" sz="2200" i="1" baseline="-25000" dirty="0" smtClean="0"/>
              <a:t>a1</a:t>
            </a:r>
            <a:r>
              <a:rPr lang="en-US" sz="2200" i="1" dirty="0" smtClean="0"/>
              <a:t> – m</a:t>
            </a:r>
            <a:r>
              <a:rPr lang="el-GR" sz="2200" i="1" baseline="-25000" dirty="0" smtClean="0"/>
              <a:t>ρ</a:t>
            </a:r>
            <a:r>
              <a:rPr lang="en-US" sz="2200" i="1" dirty="0" smtClean="0"/>
              <a:t> = 0.15</a:t>
            </a:r>
            <a:r>
              <a:rPr lang="en-US" sz="2200" dirty="0" smtClean="0"/>
              <a:t> </a:t>
            </a:r>
            <a:r>
              <a:rPr lang="en-US" sz="2200" dirty="0" err="1" smtClean="0"/>
              <a:t>GeV</a:t>
            </a:r>
            <a:r>
              <a:rPr lang="en-US" sz="2200" dirty="0" smtClean="0"/>
              <a:t> </a:t>
            </a:r>
            <a:r>
              <a:rPr lang="en-US" sz="2200" i="1" dirty="0" smtClean="0"/>
              <a:t>≈ </a:t>
            </a:r>
            <a:r>
              <a:rPr lang="en-US" sz="2600" i="1" dirty="0" smtClean="0"/>
              <a:t>⅟₃ </a:t>
            </a:r>
            <a:r>
              <a:rPr lang="en-US" sz="2400" i="1" baseline="30000" dirty="0" smtClean="0"/>
              <a:t>x</a:t>
            </a:r>
            <a:r>
              <a:rPr lang="en-US" sz="2600" i="1" dirty="0" smtClean="0"/>
              <a:t> </a:t>
            </a:r>
            <a:r>
              <a:rPr lang="en-US" sz="2200" i="1" dirty="0" smtClean="0"/>
              <a:t>0.45</a:t>
            </a:r>
            <a:r>
              <a:rPr lang="en-US" sz="2200" baseline="-25000" dirty="0" smtClean="0"/>
              <a:t>experiment</a:t>
            </a:r>
            <a:endParaRPr lang="en-US" sz="22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91000" y="2133600"/>
            <a:ext cx="4953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43000" y="2667000"/>
            <a:ext cx="2971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2667000"/>
            <a:ext cx="914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57600" y="2057400"/>
            <a:ext cx="609600" cy="12192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0206" y="1980962"/>
            <a:ext cx="455759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But, we know how to fix that viz.,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DCSB – beyond rainbow ladder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increases scalar and axial-vector masses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leaves </a:t>
            </a:r>
            <a:r>
              <a:rPr lang="el-GR" sz="2000" dirty="0" smtClean="0">
                <a:solidFill>
                  <a:srgbClr val="FF0000"/>
                </a:solidFill>
              </a:rPr>
              <a:t>π</a:t>
            </a:r>
            <a:r>
              <a:rPr lang="en-US" sz="2000" dirty="0" smtClean="0">
                <a:solidFill>
                  <a:srgbClr val="FF0000"/>
                </a:solidFill>
              </a:rPr>
              <a:t> &amp; </a:t>
            </a:r>
            <a:r>
              <a:rPr lang="el-GR" sz="2000" dirty="0" smtClean="0">
                <a:solidFill>
                  <a:srgbClr val="FF0000"/>
                </a:solidFill>
              </a:rPr>
              <a:t>ρ</a:t>
            </a:r>
            <a:r>
              <a:rPr lang="en-US" sz="2000" dirty="0" smtClean="0">
                <a:solidFill>
                  <a:srgbClr val="FF0000"/>
                </a:solidFill>
              </a:rPr>
              <a:t> unchanged</a:t>
            </a:r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62000" y="4495800"/>
          <a:ext cx="7848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104900"/>
                <a:gridCol w="1308100"/>
                <a:gridCol w="1308100"/>
                <a:gridCol w="1308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Rainbow-ladder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One-loop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Ball-Chiu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vertex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1270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770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790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455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480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sea1Cont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253231"/>
            <a:ext cx="8229600" cy="928369"/>
          </a:xfrm>
          <a:prstGeom prst="rect">
            <a:avLst/>
          </a:prstGeom>
        </p:spPr>
      </p:pic>
      <p:pic>
        <p:nvPicPr>
          <p:cNvPr id="7" name="Picture 6" descr="mesonSpectr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33600"/>
            <a:ext cx="9144000" cy="1088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Meson Spectrum</a:t>
            </a:r>
            <a:br>
              <a:rPr lang="en-US" sz="3200" dirty="0" smtClean="0"/>
            </a:br>
            <a:r>
              <a:rPr lang="en-US" sz="3200" dirty="0" smtClean="0"/>
              <a:t>-Ground-states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Ground-state masses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Correct for omission of </a:t>
            </a:r>
          </a:p>
          <a:p>
            <a:pPr lvl="1">
              <a:buNone/>
            </a:pPr>
            <a:r>
              <a:rPr lang="en-US" sz="2000" dirty="0" smtClean="0"/>
              <a:t>	DCSB-induced spin-orbit repulsion</a:t>
            </a:r>
          </a:p>
          <a:p>
            <a:pPr lvl="1">
              <a:buNone/>
            </a:pPr>
            <a:r>
              <a:rPr lang="en-US" sz="2000" dirty="0" smtClean="0"/>
              <a:t>	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Leave </a:t>
            </a:r>
            <a:r>
              <a:rPr lang="el-GR" sz="2200" i="1" dirty="0" smtClean="0"/>
              <a:t>π</a:t>
            </a:r>
            <a:r>
              <a:rPr lang="en-US" sz="2200" dirty="0" smtClean="0"/>
              <a:t>- &amp; </a:t>
            </a:r>
            <a:r>
              <a:rPr lang="el-GR" sz="2200" i="1" dirty="0" smtClean="0"/>
              <a:t>ρ</a:t>
            </a:r>
            <a:r>
              <a:rPr lang="en-US" sz="2200" dirty="0" smtClean="0"/>
              <a:t>-meson BSEs unchanged but introduce repulsion parameter in scalar and axial-vector channels; viz., 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i="1" dirty="0" err="1" smtClean="0"/>
              <a:t>g</a:t>
            </a:r>
            <a:r>
              <a:rPr lang="en-US" sz="2200" i="1" baseline="-25000" dirty="0" err="1" smtClean="0"/>
              <a:t>SO</a:t>
            </a:r>
            <a:r>
              <a:rPr lang="en-US" sz="2200" i="1" dirty="0" smtClean="0"/>
              <a:t>=0.24</a:t>
            </a:r>
            <a:r>
              <a:rPr lang="en-US" sz="2200" dirty="0" smtClean="0"/>
              <a:t>  fitted to produce </a:t>
            </a:r>
            <a:r>
              <a:rPr lang="en-US" sz="2200" i="1" dirty="0" smtClean="0"/>
              <a:t>m</a:t>
            </a:r>
            <a:r>
              <a:rPr lang="en-US" sz="2200" i="1" baseline="-25000" dirty="0" smtClean="0"/>
              <a:t>a1</a:t>
            </a:r>
            <a:r>
              <a:rPr lang="en-US" sz="2200" i="1" dirty="0" smtClean="0"/>
              <a:t> – m</a:t>
            </a:r>
            <a:r>
              <a:rPr lang="el-GR" sz="2200" i="1" baseline="-25000" dirty="0" smtClean="0"/>
              <a:t>ρ</a:t>
            </a:r>
            <a:r>
              <a:rPr lang="en-US" sz="2200" i="1" dirty="0" smtClean="0"/>
              <a:t> = 0.45</a:t>
            </a:r>
            <a:r>
              <a:rPr lang="en-US" sz="2200" baseline="-25000" dirty="0" smtClean="0"/>
              <a:t>experiment</a:t>
            </a:r>
            <a:endParaRPr lang="en-US" sz="22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17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91000" y="2133600"/>
            <a:ext cx="4953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43000" y="2667000"/>
            <a:ext cx="2971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2667000"/>
            <a:ext cx="914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181600" y="4343400"/>
          <a:ext cx="406400" cy="386080"/>
        </p:xfrm>
        <a:graphic>
          <a:graphicData uri="http://schemas.openxmlformats.org/presentationml/2006/ole">
            <p:oleObj spid="_x0000_s1328130" name="Equation" r:id="rId5" imgW="253800" imgH="241200" progId="Equation.3">
              <p:embed/>
            </p:oleObj>
          </a:graphicData>
        </a:graphic>
      </p:graphicFrame>
      <p:sp>
        <p:nvSpPr>
          <p:cNvPr id="18" name="Oval 17"/>
          <p:cNvSpPr/>
          <p:nvPr/>
        </p:nvSpPr>
        <p:spPr bwMode="auto">
          <a:xfrm>
            <a:off x="2895600" y="2590800"/>
            <a:ext cx="533400" cy="3048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0034" y="1232118"/>
            <a:ext cx="3158557" cy="2195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m</a:t>
            </a:r>
            <a:r>
              <a:rPr lang="el-GR" sz="2000" i="1" baseline="-25000" dirty="0" smtClean="0">
                <a:solidFill>
                  <a:srgbClr val="FF0000"/>
                </a:solidFill>
              </a:rPr>
              <a:t>σ</a:t>
            </a:r>
            <a:r>
              <a:rPr lang="en-US" sz="2000" i="1" baseline="30000" dirty="0" err="1" smtClean="0">
                <a:solidFill>
                  <a:srgbClr val="FF0000"/>
                </a:solidFill>
              </a:rPr>
              <a:t>qq</a:t>
            </a:r>
            <a:r>
              <a:rPr lang="en-US" sz="2000" i="1" dirty="0" smtClean="0">
                <a:solidFill>
                  <a:srgbClr val="FF0000"/>
                </a:solidFill>
              </a:rPr>
              <a:t> ≈ 1.2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is location of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quark core of </a:t>
            </a:r>
            <a:r>
              <a:rPr lang="el-GR" sz="2000" dirty="0" smtClean="0">
                <a:solidFill>
                  <a:srgbClr val="FF0000"/>
                </a:solidFill>
              </a:rPr>
              <a:t>σ</a:t>
            </a:r>
            <a:r>
              <a:rPr lang="en-US" sz="2000" dirty="0" smtClean="0">
                <a:solidFill>
                  <a:srgbClr val="FF0000"/>
                </a:solidFill>
              </a:rPr>
              <a:t>-resonance:</a:t>
            </a:r>
          </a:p>
          <a:p>
            <a:pPr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Pelaez</a:t>
            </a:r>
            <a:r>
              <a:rPr lang="en-US" dirty="0" smtClean="0">
                <a:solidFill>
                  <a:srgbClr val="FF0000"/>
                </a:solidFill>
              </a:rPr>
              <a:t> &amp; Rios (2006)</a:t>
            </a:r>
          </a:p>
          <a:p>
            <a:pPr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Ruiz de Elvira, </a:t>
            </a:r>
            <a:r>
              <a:rPr lang="en-US" dirty="0" err="1" smtClean="0">
                <a:solidFill>
                  <a:srgbClr val="FF0000"/>
                </a:solidFill>
              </a:rPr>
              <a:t>Pelaez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</a:p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FF0000"/>
                </a:solidFill>
              </a:rPr>
              <a:t>   Pennington &amp; Wilson (2010)</a:t>
            </a:r>
          </a:p>
          <a:p>
            <a:pPr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EBAC – </a:t>
            </a:r>
            <a:r>
              <a:rPr lang="en-US" i="1" dirty="0" smtClean="0">
                <a:solidFill>
                  <a:srgbClr val="FF0000"/>
                </a:solidFill>
              </a:rPr>
              <a:t>in progress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First novel post-diction</a:t>
            </a:r>
            <a:endParaRPr lang="en-US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sonSpectr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1088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Meson Spectrum</a:t>
            </a:r>
            <a:br>
              <a:rPr lang="en-US" sz="3200" dirty="0" smtClean="0"/>
            </a:br>
            <a:r>
              <a:rPr lang="en-US" sz="3200" dirty="0" smtClean="0"/>
              <a:t>Ground- &amp; Excited-States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Complete the table …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i="1" dirty="0" err="1" smtClean="0">
                <a:solidFill>
                  <a:srgbClr val="008000"/>
                </a:solidFill>
              </a:rPr>
              <a:t>rms</a:t>
            </a:r>
            <a:r>
              <a:rPr lang="en-US" sz="2400" i="1" dirty="0" smtClean="0">
                <a:solidFill>
                  <a:srgbClr val="008000"/>
                </a:solidFill>
              </a:rPr>
              <a:t>-relative-error/degree-of-freedom = 13%</a:t>
            </a:r>
            <a:endParaRPr lang="en-US" sz="2200" i="1" dirty="0" smtClean="0">
              <a:solidFill>
                <a:srgbClr val="008000"/>
              </a:solidFill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endParaRPr lang="en-US" sz="2200" i="1" dirty="0" smtClean="0">
              <a:solidFill>
                <a:srgbClr val="008000"/>
              </a:solidFill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endParaRPr lang="en-US" sz="2200" i="1" dirty="0" smtClean="0">
              <a:solidFill>
                <a:srgbClr val="008000"/>
              </a:solidFill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endParaRPr lang="en-US" sz="2200" i="1" dirty="0" smtClean="0">
              <a:solidFill>
                <a:srgbClr val="008000"/>
              </a:solidFill>
            </a:endParaRPr>
          </a:p>
          <a:p>
            <a:pPr>
              <a:spcAft>
                <a:spcPts val="0"/>
              </a:spcAft>
              <a:buNone/>
            </a:pPr>
            <a:endParaRPr lang="en-US" sz="2200" i="1" dirty="0" smtClean="0">
              <a:solidFill>
                <a:srgbClr val="008000"/>
              </a:solidFill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008000"/>
                </a:solidFill>
              </a:rPr>
              <a:t>No parameters</a:t>
            </a:r>
            <a:endParaRPr lang="en-US" sz="22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200" i="1" dirty="0" smtClean="0"/>
              <a:t>Realistic</a:t>
            </a:r>
            <a:r>
              <a:rPr lang="en-US" sz="2200" dirty="0" smtClean="0"/>
              <a:t> DSE estimates: </a:t>
            </a:r>
            <a:r>
              <a:rPr lang="en-US" sz="2200" i="1" dirty="0" smtClean="0"/>
              <a:t>m</a:t>
            </a:r>
            <a:r>
              <a:rPr lang="en-US" sz="2200" i="1" baseline="-25000" dirty="0" smtClean="0"/>
              <a:t>0+</a:t>
            </a:r>
            <a:r>
              <a:rPr lang="en-US" sz="2200" i="1" dirty="0" smtClean="0"/>
              <a:t>=0.7-0.8</a:t>
            </a:r>
            <a:r>
              <a:rPr lang="en-US" sz="2200" dirty="0" smtClean="0"/>
              <a:t>, </a:t>
            </a:r>
            <a:r>
              <a:rPr lang="en-US" sz="2200" i="1" dirty="0" smtClean="0"/>
              <a:t>m</a:t>
            </a:r>
            <a:r>
              <a:rPr lang="en-US" sz="2200" i="1" baseline="-25000" dirty="0" smtClean="0"/>
              <a:t>1+</a:t>
            </a:r>
            <a:r>
              <a:rPr lang="en-US" sz="2200" i="1" dirty="0" smtClean="0"/>
              <a:t>=0.9-1.0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200" dirty="0" smtClean="0"/>
              <a:t>Lattice-QCD estimate: </a:t>
            </a:r>
            <a:r>
              <a:rPr lang="en-US" sz="2200" i="1" dirty="0" smtClean="0"/>
              <a:t>m</a:t>
            </a:r>
            <a:r>
              <a:rPr lang="en-US" sz="2200" i="1" baseline="-25000" dirty="0" smtClean="0"/>
              <a:t>0+</a:t>
            </a:r>
            <a:r>
              <a:rPr lang="en-US" sz="2200" i="1" dirty="0" smtClean="0"/>
              <a:t>=0.78 ±0.15</a:t>
            </a:r>
            <a:r>
              <a:rPr lang="en-US" sz="2200" dirty="0" smtClean="0"/>
              <a:t>, </a:t>
            </a:r>
            <a:r>
              <a:rPr lang="en-US" sz="2200" i="1" dirty="0" smtClean="0"/>
              <a:t>m</a:t>
            </a:r>
            <a:r>
              <a:rPr lang="en-US" sz="2200" i="1" baseline="-25000" dirty="0" smtClean="0"/>
              <a:t>1+</a:t>
            </a:r>
            <a:r>
              <a:rPr lang="en-US" sz="2200" i="1" dirty="0" smtClean="0"/>
              <a:t>-m</a:t>
            </a:r>
            <a:r>
              <a:rPr lang="en-US" sz="2200" i="1" baseline="-25000" dirty="0" smtClean="0"/>
              <a:t>0+</a:t>
            </a:r>
            <a:r>
              <a:rPr lang="en-US" sz="2200" i="1" dirty="0" smtClean="0"/>
              <a:t>=0.14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18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91000" y="1981200"/>
            <a:ext cx="4953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52400" y="2514600"/>
            <a:ext cx="8991600" cy="533400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0" name="Picture 19" descr="DiquarkSpec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4000" cy="909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208" y="76200"/>
            <a:ext cx="34050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rebuchet MS" pitchFamily="34" charset="0"/>
              </a:rPr>
              <a:t>plus predicted </a:t>
            </a:r>
          </a:p>
          <a:p>
            <a:r>
              <a:rPr lang="en-US" sz="3200" dirty="0" err="1" smtClean="0">
                <a:latin typeface="Trebuchet MS" pitchFamily="34" charset="0"/>
              </a:rPr>
              <a:t>diquark</a:t>
            </a:r>
            <a:r>
              <a:rPr lang="en-US" sz="3200" dirty="0" smtClean="0">
                <a:latin typeface="Trebuchet MS" pitchFamily="34" charset="0"/>
              </a:rPr>
              <a:t> spectrum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8241" y="5410200"/>
            <a:ext cx="2305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00D"/>
                </a:solidFill>
              </a:rPr>
              <a:t>FIRST results for other </a:t>
            </a:r>
          </a:p>
          <a:p>
            <a:r>
              <a:rPr lang="en-US" i="1" dirty="0" err="1" smtClean="0">
                <a:solidFill>
                  <a:srgbClr val="FF300D"/>
                </a:solidFill>
              </a:rPr>
              <a:t>qq</a:t>
            </a:r>
            <a:r>
              <a:rPr lang="en-US" dirty="0" smtClean="0">
                <a:solidFill>
                  <a:srgbClr val="FF300D"/>
                </a:solidFill>
              </a:rPr>
              <a:t> quantum numbers</a:t>
            </a:r>
          </a:p>
          <a:p>
            <a:r>
              <a:rPr lang="en-US" i="1" dirty="0" smtClean="0">
                <a:solidFill>
                  <a:srgbClr val="FF300D"/>
                </a:solidFill>
              </a:rPr>
              <a:t>Critical</a:t>
            </a:r>
            <a:r>
              <a:rPr lang="en-US" dirty="0" smtClean="0">
                <a:solidFill>
                  <a:srgbClr val="FF300D"/>
                </a:solidFill>
              </a:rPr>
              <a:t> for excited </a:t>
            </a:r>
          </a:p>
          <a:p>
            <a:r>
              <a:rPr lang="en-US" dirty="0" smtClean="0">
                <a:solidFill>
                  <a:srgbClr val="FF300D"/>
                </a:solidFill>
              </a:rPr>
              <a:t>states of N and </a:t>
            </a:r>
            <a:r>
              <a:rPr lang="el-GR" dirty="0" smtClean="0">
                <a:solidFill>
                  <a:srgbClr val="FF300D"/>
                </a:solidFill>
              </a:rPr>
              <a:t>Δ</a:t>
            </a:r>
            <a:endParaRPr lang="en-US" dirty="0">
              <a:solidFill>
                <a:srgbClr val="FF300D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43200" y="4343400"/>
            <a:ext cx="6324600" cy="914400"/>
          </a:xfrm>
          <a:prstGeom prst="rect">
            <a:avLst/>
          </a:prstGeom>
          <a:noFill/>
          <a:ln w="19050" cap="flat" cmpd="sng" algn="ctr">
            <a:solidFill>
              <a:srgbClr val="FF30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90600" y="4343400"/>
            <a:ext cx="1676400" cy="9144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1" animBg="1"/>
      <p:bldP spid="21" grpId="0"/>
      <p:bldP spid="22" grpId="0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Spectrum of Baryons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Static “approximation”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Implements analogue of contact interaction in </a:t>
            </a:r>
            <a:r>
              <a:rPr lang="en-US" sz="2000" dirty="0" err="1" smtClean="0"/>
              <a:t>Faddeev</a:t>
            </a:r>
            <a:r>
              <a:rPr lang="en-US" sz="2000" dirty="0" smtClean="0"/>
              <a:t>-equation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In combination with contact-interaction </a:t>
            </a:r>
            <a:r>
              <a:rPr lang="en-US" sz="2200" dirty="0" err="1" smtClean="0"/>
              <a:t>diquark</a:t>
            </a:r>
            <a:r>
              <a:rPr lang="en-US" sz="2200" dirty="0" smtClean="0"/>
              <a:t>-correlations, generates </a:t>
            </a:r>
            <a:r>
              <a:rPr lang="en-US" sz="2200" dirty="0" err="1" smtClean="0"/>
              <a:t>Faddeev</a:t>
            </a:r>
            <a:r>
              <a:rPr lang="en-US" sz="2200" dirty="0" smtClean="0"/>
              <a:t> equation kernels which themselves are momentum-independent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The merit of this truncation is the </a:t>
            </a:r>
            <a:r>
              <a:rPr lang="en-US" sz="2200" i="1" dirty="0" smtClean="0">
                <a:solidFill>
                  <a:srgbClr val="008000"/>
                </a:solidFill>
              </a:rPr>
              <a:t>dramatic simplifications</a:t>
            </a:r>
            <a:r>
              <a:rPr lang="en-US" sz="2200" dirty="0" smtClean="0"/>
              <a:t> which it produces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Used widely in </a:t>
            </a:r>
            <a:r>
              <a:rPr lang="en-US" sz="2200" dirty="0" err="1" smtClean="0"/>
              <a:t>hadron</a:t>
            </a:r>
            <a:r>
              <a:rPr lang="en-US" sz="2200" dirty="0" smtClean="0"/>
              <a:t> physics phenomenology; e.g., </a:t>
            </a:r>
            <a:r>
              <a:rPr lang="en-US" sz="2200" dirty="0" err="1" smtClean="0"/>
              <a:t>Bentz</a:t>
            </a:r>
            <a:r>
              <a:rPr lang="en-US" sz="2200" dirty="0" smtClean="0"/>
              <a:t>, </a:t>
            </a:r>
            <a:r>
              <a:rPr lang="en-US" sz="2200" dirty="0" err="1" smtClean="0"/>
              <a:t>Cloët</a:t>
            </a:r>
            <a:r>
              <a:rPr lang="en-US" sz="2200" dirty="0" smtClean="0"/>
              <a:t>, Thomas </a:t>
            </a:r>
            <a:r>
              <a:rPr lang="en-US" sz="2200" i="1" dirty="0" smtClean="0"/>
              <a:t>et al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19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7" name="Picture 6" descr="Faddeev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4495800" cy="147362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52800" y="2187575"/>
          <a:ext cx="1962150" cy="808038"/>
        </p:xfrm>
        <a:graphic>
          <a:graphicData uri="http://schemas.openxmlformats.org/presentationml/2006/ole">
            <p:oleObj spid="_x0000_s1330178" name="Equation" r:id="rId4" imgW="1079280" imgH="444240" progId="Equation.3">
              <p:embed/>
            </p:oleObj>
          </a:graphicData>
        </a:graphic>
      </p:graphicFrame>
      <p:sp>
        <p:nvSpPr>
          <p:cNvPr id="9" name="Freeform 8"/>
          <p:cNvSpPr/>
          <p:nvPr/>
        </p:nvSpPr>
        <p:spPr bwMode="auto">
          <a:xfrm>
            <a:off x="3059723" y="1547446"/>
            <a:ext cx="343877" cy="949569"/>
          </a:xfrm>
          <a:custGeom>
            <a:avLst/>
            <a:gdLst>
              <a:gd name="connsiteX0" fmla="*/ 293077 w 343877"/>
              <a:gd name="connsiteY0" fmla="*/ 949569 h 949569"/>
              <a:gd name="connsiteX1" fmla="*/ 23446 w 343877"/>
              <a:gd name="connsiteY1" fmla="*/ 656492 h 949569"/>
              <a:gd name="connsiteX2" fmla="*/ 339969 w 343877"/>
              <a:gd name="connsiteY2" fmla="*/ 234462 h 949569"/>
              <a:gd name="connsiteX3" fmla="*/ 0 w 343877"/>
              <a:gd name="connsiteY3" fmla="*/ 0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77" h="949569">
                <a:moveTo>
                  <a:pt x="293077" y="949569"/>
                </a:moveTo>
                <a:cubicBezTo>
                  <a:pt x="154354" y="862622"/>
                  <a:pt x="15631" y="775676"/>
                  <a:pt x="23446" y="656492"/>
                </a:cubicBezTo>
                <a:cubicBezTo>
                  <a:pt x="31261" y="537308"/>
                  <a:pt x="343877" y="343877"/>
                  <a:pt x="339969" y="234462"/>
                </a:cubicBezTo>
                <a:cubicBezTo>
                  <a:pt x="336061" y="125047"/>
                  <a:pt x="168030" y="62523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5815" y="2209800"/>
            <a:ext cx="30633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600" dirty="0" smtClean="0"/>
              <a:t>Variant of:</a:t>
            </a:r>
          </a:p>
          <a:p>
            <a:pPr marL="342900" indent="-342900"/>
            <a:r>
              <a:rPr lang="en-US" sz="1600" i="1" dirty="0" smtClean="0"/>
              <a:t>A. Buck, R. </a:t>
            </a:r>
            <a:r>
              <a:rPr lang="en-US" sz="1600" i="1" dirty="0" err="1" smtClean="0"/>
              <a:t>Alkofer</a:t>
            </a:r>
            <a:r>
              <a:rPr lang="en-US" sz="1600" i="1" dirty="0" smtClean="0"/>
              <a:t> &amp; H. Reinhardt, </a:t>
            </a:r>
          </a:p>
          <a:p>
            <a:pPr marL="342900" indent="-342900"/>
            <a:r>
              <a:rPr lang="en-US" sz="1600" i="1" dirty="0" smtClean="0"/>
              <a:t>Phys.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 </a:t>
            </a:r>
            <a:r>
              <a:rPr lang="en-US" sz="1600" b="1" i="1" dirty="0" smtClean="0"/>
              <a:t>B286</a:t>
            </a:r>
            <a:r>
              <a:rPr lang="en-US" sz="1600" i="1" dirty="0" smtClean="0"/>
              <a:t> (1992)  29.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0451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Frontiers of Nuclear Science:</a:t>
            </a:r>
            <a:br>
              <a:rPr lang="en-US" sz="3200" dirty="0" smtClean="0"/>
            </a:br>
            <a:r>
              <a:rPr lang="en-US" sz="3200" dirty="0" smtClean="0"/>
              <a:t>Theoretical Advances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In QCD a quark's effective mass depends on its momentum. The function describing this can be calculated and is depicted here.  </a:t>
            </a:r>
            <a:r>
              <a:rPr lang="en-US" b="1" dirty="0" smtClean="0">
                <a:solidFill>
                  <a:srgbClr val="009900"/>
                </a:solidFill>
              </a:rPr>
              <a:t>Numerical simulations of lattice QCD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(data, at two different bare masses) </a:t>
            </a:r>
            <a:r>
              <a:rPr lang="en-US" b="1" dirty="0" smtClean="0">
                <a:solidFill>
                  <a:srgbClr val="009900"/>
                </a:solidFill>
              </a:rPr>
              <a:t>have confirmed model predictions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(solid curves) </a:t>
            </a:r>
            <a:r>
              <a:rPr lang="en-US" b="1" dirty="0" smtClean="0">
                <a:solidFill>
                  <a:srgbClr val="009900"/>
                </a:solidFill>
              </a:rPr>
              <a:t>that the vast bulk of the constituent mass of a light quark comes from a cloud of gluons that are dragged along by the quark as it propagates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. In this way, a quark that appears to be absolutely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massless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at high energies (m =0, </a:t>
            </a:r>
            <a:r>
              <a:rPr lang="en-US" b="1" dirty="0" smtClean="0">
                <a:solidFill>
                  <a:srgbClr val="FF0000"/>
                </a:solidFill>
              </a:rPr>
              <a:t>red curve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) acquires a large constituent mass at low energies.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9" name="Picture 8" descr="InHadronL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2678" y="2286000"/>
            <a:ext cx="4941322" cy="3834082"/>
          </a:xfrm>
          <a:prstGeom prst="rect">
            <a:avLst/>
          </a:prstGeom>
        </p:spPr>
      </p:pic>
      <p:pic>
        <p:nvPicPr>
          <p:cNvPr id="10" name="Picture 9" descr="S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1371600"/>
            <a:ext cx="2851150" cy="815768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Spectrum of Baryons</a:t>
            </a:r>
            <a:endParaRPr lang="en-US" sz="3200" dirty="0"/>
          </a:p>
        </p:txBody>
      </p:sp>
      <p:pic>
        <p:nvPicPr>
          <p:cNvPr id="10" name="Content Placeholder 9" descr="ContactDeltaFaddee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48000"/>
            <a:ext cx="8229600" cy="150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20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7" name="Picture 6" descr="FaddeevE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4495800" cy="147362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95800" y="1676400"/>
          <a:ext cx="1962150" cy="808038"/>
        </p:xfrm>
        <a:graphic>
          <a:graphicData uri="http://schemas.openxmlformats.org/presentationml/2006/ole">
            <p:oleObj spid="_x0000_s1332226" name="Equation" r:id="rId5" imgW="1079280" imgH="444240" progId="Equation.3">
              <p:embed/>
            </p:oleObj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5908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Faddeev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equation for 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-resonance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endParaRPr lang="en-US" sz="22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endParaRPr lang="en-US" sz="2200" i="1" kern="0" dirty="0" smtClean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/>
              <a:defRPr/>
            </a:pPr>
            <a:endParaRPr lang="en-US" sz="2200" i="1" kern="0" dirty="0" smtClean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One-dimensional </a:t>
            </a:r>
            <a:r>
              <a:rPr kumimoji="0" lang="en-US" sz="22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eigenvalue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problem, to which only axial-vector</a:t>
            </a: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diquark</a:t>
            </a: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contributes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200" i="1" kern="0" baseline="0" dirty="0" smtClean="0"/>
              <a:t>Nucleon has scalar &amp; axial-vector </a:t>
            </a:r>
            <a:r>
              <a:rPr lang="en-US" sz="2200" i="1" kern="0" baseline="0" dirty="0" err="1" smtClean="0"/>
              <a:t>diquarks</a:t>
            </a:r>
            <a:r>
              <a:rPr lang="en-US" sz="2200" i="1" kern="0" baseline="0" dirty="0" smtClean="0"/>
              <a:t>.  It is a three-dimensional </a:t>
            </a:r>
            <a:r>
              <a:rPr lang="en-US" sz="2200" i="1" kern="0" baseline="0" dirty="0" err="1" smtClean="0"/>
              <a:t>eigenvalue</a:t>
            </a:r>
            <a:r>
              <a:rPr lang="en-US" sz="2200" i="1" kern="0" baseline="0" dirty="0" smtClean="0"/>
              <a:t> problem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48000" y="1699846"/>
            <a:ext cx="1395046" cy="603739"/>
          </a:xfrm>
          <a:custGeom>
            <a:avLst/>
            <a:gdLst>
              <a:gd name="connsiteX0" fmla="*/ 1395046 w 1395046"/>
              <a:gd name="connsiteY0" fmla="*/ 386862 h 603739"/>
              <a:gd name="connsiteX1" fmla="*/ 539262 w 1395046"/>
              <a:gd name="connsiteY1" fmla="*/ 539262 h 603739"/>
              <a:gd name="connsiteX2" fmla="*/ 0 w 1395046"/>
              <a:gd name="connsiteY2" fmla="*/ 0 h 60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5046" h="603739">
                <a:moveTo>
                  <a:pt x="1395046" y="386862"/>
                </a:moveTo>
                <a:cubicBezTo>
                  <a:pt x="1083408" y="495300"/>
                  <a:pt x="771770" y="603739"/>
                  <a:pt x="539262" y="539262"/>
                </a:cubicBezTo>
                <a:cubicBezTo>
                  <a:pt x="306754" y="474785"/>
                  <a:pt x="153377" y="237392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FF33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Spectrum of Baryons</a:t>
            </a:r>
            <a:br>
              <a:rPr lang="en-US" sz="3200" dirty="0" smtClean="0"/>
            </a:br>
            <a:r>
              <a:rPr lang="en-US" sz="3200" dirty="0" smtClean="0"/>
              <a:t>“</a:t>
            </a:r>
            <a:r>
              <a:rPr lang="en-US" sz="3200" dirty="0" err="1" smtClean="0"/>
              <a:t>pion</a:t>
            </a:r>
            <a:r>
              <a:rPr lang="en-US" sz="3200" dirty="0" smtClean="0"/>
              <a:t> cloud”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21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7" name="Picture 6" descr="Faddeev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5800" cy="147362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1371600"/>
          <a:ext cx="1962150" cy="808038"/>
        </p:xfrm>
        <a:graphic>
          <a:graphicData uri="http://schemas.openxmlformats.org/presentationml/2006/ole">
            <p:oleObj spid="_x0000_s1333250" name="Equation" r:id="rId4" imgW="1079280" imgH="444240" progId="Equation.3">
              <p:embed/>
            </p:oleObj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23622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kern="0" dirty="0" err="1" smtClean="0"/>
              <a:t>Pseudoscalar</a:t>
            </a:r>
            <a:r>
              <a:rPr lang="en-US" sz="2200" kern="0" dirty="0" smtClean="0"/>
              <a:t>-meson loop-corrections to our truncated DSE kernels </a:t>
            </a:r>
          </a:p>
          <a:p>
            <a:pPr marL="800100" lvl="1" indent="-342900" fontAlgn="base"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kern="0" dirty="0" smtClean="0"/>
              <a:t>may have a material impact on </a:t>
            </a:r>
            <a:r>
              <a:rPr lang="en-US" sz="2200" i="1" kern="0" dirty="0" err="1" smtClean="0"/>
              <a:t>m</a:t>
            </a:r>
            <a:r>
              <a:rPr lang="en-US" sz="2200" i="1" kern="0" baseline="-25000" dirty="0" err="1" smtClean="0"/>
              <a:t>N</a:t>
            </a:r>
            <a:r>
              <a:rPr lang="en-US" sz="2200" kern="0" dirty="0" smtClean="0"/>
              <a:t> and </a:t>
            </a:r>
            <a:r>
              <a:rPr lang="en-US" sz="2200" i="1" kern="0" dirty="0" smtClean="0"/>
              <a:t>m</a:t>
            </a:r>
            <a:r>
              <a:rPr lang="el-GR" sz="2200" i="1" kern="0" baseline="-25000" dirty="0" smtClean="0"/>
              <a:t>Δ</a:t>
            </a:r>
            <a:r>
              <a:rPr lang="en-US" sz="2200" kern="0" dirty="0" smtClean="0"/>
              <a:t> separately but the contribution to each is approximately the same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kern="0" dirty="0" smtClean="0"/>
              <a:t>so that the mass-difference is largely unaffected by such corrections: </a:t>
            </a:r>
            <a:r>
              <a:rPr lang="en-US" sz="2200" i="1" kern="0" dirty="0" smtClean="0">
                <a:solidFill>
                  <a:srgbClr val="0070C0"/>
                </a:solidFill>
              </a:rPr>
              <a:t>(m</a:t>
            </a:r>
            <a:r>
              <a:rPr lang="el-GR" sz="2200" i="1" kern="0" baseline="-25000" dirty="0" smtClean="0">
                <a:solidFill>
                  <a:srgbClr val="0070C0"/>
                </a:solidFill>
              </a:rPr>
              <a:t>Δ</a:t>
            </a:r>
            <a:r>
              <a:rPr lang="en-US" sz="2200" i="1" kern="0" dirty="0" smtClean="0">
                <a:solidFill>
                  <a:srgbClr val="0070C0"/>
                </a:solidFill>
              </a:rPr>
              <a:t>- </a:t>
            </a:r>
            <a:r>
              <a:rPr lang="en-US" sz="2200" i="1" kern="0" dirty="0" err="1" smtClean="0">
                <a:solidFill>
                  <a:srgbClr val="0070C0"/>
                </a:solidFill>
              </a:rPr>
              <a:t>m</a:t>
            </a:r>
            <a:r>
              <a:rPr lang="en-US" sz="2200" i="1" kern="0" baseline="-25000" dirty="0" err="1" smtClean="0">
                <a:solidFill>
                  <a:srgbClr val="0070C0"/>
                </a:solidFill>
              </a:rPr>
              <a:t>N</a:t>
            </a:r>
            <a:r>
              <a:rPr lang="en-US" sz="2200" i="1" kern="0" dirty="0" smtClean="0">
                <a:solidFill>
                  <a:srgbClr val="0070C0"/>
                </a:solidFill>
              </a:rPr>
              <a:t>)</a:t>
            </a:r>
            <a:r>
              <a:rPr lang="el-GR" sz="2200" i="1" kern="0" baseline="-25000" dirty="0" smtClean="0">
                <a:solidFill>
                  <a:srgbClr val="0070C0"/>
                </a:solidFill>
              </a:rPr>
              <a:t>π</a:t>
            </a:r>
            <a:r>
              <a:rPr lang="en-US" sz="2200" i="1" kern="0" baseline="-25000" dirty="0" smtClean="0">
                <a:solidFill>
                  <a:srgbClr val="0070C0"/>
                </a:solidFill>
              </a:rPr>
              <a:t>-loops</a:t>
            </a:r>
            <a:r>
              <a:rPr lang="en-US" sz="2200" i="1" kern="0" dirty="0" smtClean="0">
                <a:solidFill>
                  <a:srgbClr val="0070C0"/>
                </a:solidFill>
              </a:rPr>
              <a:t>= 40</a:t>
            </a:r>
            <a:r>
              <a:rPr lang="en-US" sz="2200" kern="0" dirty="0" smtClean="0">
                <a:solidFill>
                  <a:srgbClr val="0070C0"/>
                </a:solidFill>
              </a:rPr>
              <a:t>MeV</a:t>
            </a:r>
          </a:p>
          <a:p>
            <a:pPr marL="914400" lvl="1" indent="-457200" fontAlgn="base">
              <a:buClr>
                <a:srgbClr val="1F497D"/>
              </a:buClr>
              <a:buFont typeface="+mj-lt"/>
              <a:buAutoNum type="arabicPeriod"/>
            </a:pPr>
            <a:r>
              <a:rPr lang="en-US" sz="2200" kern="0" dirty="0" smtClean="0"/>
              <a:t>EBAC: “undressed </a:t>
            </a:r>
            <a:r>
              <a:rPr lang="el-GR" sz="2200" kern="0" dirty="0" smtClean="0"/>
              <a:t>Δ</a:t>
            </a:r>
            <a:r>
              <a:rPr lang="en-US" sz="2200" kern="0" dirty="0" smtClean="0"/>
              <a:t>” has </a:t>
            </a:r>
            <a:r>
              <a:rPr lang="en-US" sz="2200" i="1" kern="0" dirty="0" smtClean="0">
                <a:solidFill>
                  <a:srgbClr val="008000"/>
                </a:solidFill>
              </a:rPr>
              <a:t>m</a:t>
            </a:r>
            <a:r>
              <a:rPr lang="el-GR" sz="2200" i="1" kern="0" baseline="-25000" dirty="0" smtClean="0">
                <a:solidFill>
                  <a:srgbClr val="008000"/>
                </a:solidFill>
              </a:rPr>
              <a:t>Δ </a:t>
            </a:r>
            <a:r>
              <a:rPr lang="en-US" sz="2200" i="1" kern="0" dirty="0" smtClean="0">
                <a:solidFill>
                  <a:srgbClr val="008000"/>
                </a:solidFill>
              </a:rPr>
              <a:t>= 1.39</a:t>
            </a:r>
            <a:r>
              <a:rPr lang="en-US" sz="2200" kern="0" dirty="0" smtClean="0">
                <a:solidFill>
                  <a:srgbClr val="008000"/>
                </a:solidFill>
              </a:rPr>
              <a:t>GeV</a:t>
            </a:r>
            <a:r>
              <a:rPr lang="en-US" sz="2200" kern="0" dirty="0" smtClean="0"/>
              <a:t>;</a:t>
            </a:r>
          </a:p>
          <a:p>
            <a:pPr marL="914400" lvl="1" indent="-457200" fontAlgn="base">
              <a:spcBef>
                <a:spcPct val="20000"/>
              </a:spcBef>
              <a:spcAft>
                <a:spcPts val="600"/>
              </a:spcAft>
              <a:buClr>
                <a:srgbClr val="1F497D"/>
              </a:buClr>
              <a:buFont typeface="+mj-lt"/>
              <a:buAutoNum type="arabicPeriod"/>
            </a:pPr>
            <a:r>
              <a:rPr lang="en-US" sz="2200" i="1" kern="0" dirty="0" smtClean="0">
                <a:solidFill>
                  <a:srgbClr val="0070C0"/>
                </a:solidFill>
              </a:rPr>
              <a:t>(m</a:t>
            </a:r>
            <a:r>
              <a:rPr lang="el-GR" sz="2200" i="1" kern="0" baseline="-25000" dirty="0" smtClean="0">
                <a:solidFill>
                  <a:srgbClr val="0070C0"/>
                </a:solidFill>
              </a:rPr>
              <a:t>Δ</a:t>
            </a:r>
            <a:r>
              <a:rPr lang="en-US" sz="2200" i="1" kern="0" dirty="0" smtClean="0">
                <a:solidFill>
                  <a:srgbClr val="0070C0"/>
                </a:solidFill>
              </a:rPr>
              <a:t>- </a:t>
            </a:r>
            <a:r>
              <a:rPr lang="en-US" sz="2200" i="1" kern="0" dirty="0" err="1" smtClean="0">
                <a:solidFill>
                  <a:srgbClr val="0070C0"/>
                </a:solidFill>
              </a:rPr>
              <a:t>m</a:t>
            </a:r>
            <a:r>
              <a:rPr lang="en-US" sz="2200" i="1" kern="0" baseline="-25000" dirty="0" err="1" smtClean="0">
                <a:solidFill>
                  <a:srgbClr val="0070C0"/>
                </a:solidFill>
              </a:rPr>
              <a:t>N</a:t>
            </a:r>
            <a:r>
              <a:rPr lang="en-US" sz="2200" i="1" kern="0" dirty="0" smtClean="0">
                <a:solidFill>
                  <a:srgbClr val="0070C0"/>
                </a:solidFill>
              </a:rPr>
              <a:t>)</a:t>
            </a:r>
            <a:r>
              <a:rPr lang="en-US" sz="2200" i="1" kern="0" baseline="-25000" dirty="0" err="1" smtClean="0">
                <a:solidFill>
                  <a:srgbClr val="0070C0"/>
                </a:solidFill>
              </a:rPr>
              <a:t>qqq</a:t>
            </a:r>
            <a:r>
              <a:rPr lang="en-US" sz="2200" i="1" kern="0" baseline="-25000" dirty="0" smtClean="0">
                <a:solidFill>
                  <a:srgbClr val="0070C0"/>
                </a:solidFill>
              </a:rPr>
              <a:t>-core</a:t>
            </a:r>
            <a:r>
              <a:rPr lang="en-US" sz="2200" i="1" kern="0" dirty="0" smtClean="0">
                <a:solidFill>
                  <a:srgbClr val="0070C0"/>
                </a:solidFill>
              </a:rPr>
              <a:t>= 250</a:t>
            </a:r>
            <a:r>
              <a:rPr lang="en-US" sz="2200" kern="0" dirty="0" smtClean="0">
                <a:solidFill>
                  <a:srgbClr val="0070C0"/>
                </a:solidFill>
              </a:rPr>
              <a:t>MeV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1F497D"/>
              </a:buClr>
              <a:buSzTx/>
              <a:tabLst/>
              <a:defRPr/>
            </a:pPr>
            <a:r>
              <a:rPr lang="en-US" sz="2200" i="1" kern="0" baseline="0" dirty="0" smtClean="0"/>
              <a:t>	achieved with </a:t>
            </a:r>
            <a:r>
              <a:rPr lang="en-US" sz="2400" i="1" kern="0" baseline="0" dirty="0" err="1" smtClean="0">
                <a:solidFill>
                  <a:srgbClr val="008000"/>
                </a:solidFill>
              </a:rPr>
              <a:t>g</a:t>
            </a:r>
            <a:r>
              <a:rPr lang="en-US" sz="2400" i="1" kern="0" baseline="-25000" dirty="0" err="1" smtClean="0">
                <a:solidFill>
                  <a:srgbClr val="008000"/>
                </a:solidFill>
              </a:rPr>
              <a:t>N</a:t>
            </a:r>
            <a:r>
              <a:rPr lang="en-US" sz="2400" i="1" kern="0" baseline="0" dirty="0" smtClean="0">
                <a:solidFill>
                  <a:srgbClr val="008000"/>
                </a:solidFill>
              </a:rPr>
              <a:t>=1.18 &amp; g</a:t>
            </a:r>
            <a:r>
              <a:rPr lang="el-GR" sz="2400" i="1" kern="0" baseline="-25000" dirty="0" smtClean="0">
                <a:solidFill>
                  <a:srgbClr val="008000"/>
                </a:solidFill>
              </a:rPr>
              <a:t>Δ</a:t>
            </a:r>
            <a:r>
              <a:rPr lang="en-US" sz="2400" i="1" kern="0" baseline="0" dirty="0" smtClean="0">
                <a:solidFill>
                  <a:srgbClr val="008000"/>
                </a:solidFill>
              </a:rPr>
              <a:t>=1.56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/>
              <a:defRPr/>
            </a:pPr>
            <a:r>
              <a:rPr lang="en-US" sz="2400" kern="0" baseline="0" dirty="0" smtClean="0">
                <a:solidFill>
                  <a:srgbClr val="008000"/>
                </a:solidFill>
              </a:rPr>
              <a:t>	All three spectrum parameters now fixed</a:t>
            </a:r>
            <a:r>
              <a:rPr lang="en-US" sz="2400" i="1" kern="0" dirty="0" smtClean="0">
                <a:solidFill>
                  <a:srgbClr val="008000"/>
                </a:solidFill>
              </a:rPr>
              <a:t> (</a:t>
            </a:r>
            <a:r>
              <a:rPr lang="en-US" sz="2400" i="1" kern="0" baseline="0" dirty="0" err="1" smtClean="0">
                <a:solidFill>
                  <a:srgbClr val="008000"/>
                </a:solidFill>
              </a:rPr>
              <a:t>g</a:t>
            </a:r>
            <a:r>
              <a:rPr lang="en-US" sz="2400" i="1" kern="0" baseline="-25000" dirty="0" err="1" smtClean="0">
                <a:solidFill>
                  <a:srgbClr val="008000"/>
                </a:solidFill>
              </a:rPr>
              <a:t>SO</a:t>
            </a:r>
            <a:r>
              <a:rPr lang="en-US" sz="2400" i="1" kern="0" baseline="0" dirty="0" smtClean="0">
                <a:solidFill>
                  <a:srgbClr val="008000"/>
                </a:solidFill>
              </a:rPr>
              <a:t>=0.24)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028092" y="797169"/>
            <a:ext cx="1543538" cy="973016"/>
          </a:xfrm>
          <a:custGeom>
            <a:avLst/>
            <a:gdLst>
              <a:gd name="connsiteX0" fmla="*/ 0 w 1543538"/>
              <a:gd name="connsiteY0" fmla="*/ 973016 h 973016"/>
              <a:gd name="connsiteX1" fmla="*/ 1371600 w 1543538"/>
              <a:gd name="connsiteY1" fmla="*/ 644769 h 973016"/>
              <a:gd name="connsiteX2" fmla="*/ 1031631 w 1543538"/>
              <a:gd name="connsiteY2" fmla="*/ 0 h 9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538" h="973016">
                <a:moveTo>
                  <a:pt x="0" y="973016"/>
                </a:moveTo>
                <a:cubicBezTo>
                  <a:pt x="599831" y="889977"/>
                  <a:pt x="1199662" y="806938"/>
                  <a:pt x="1371600" y="644769"/>
                </a:cubicBezTo>
                <a:cubicBezTo>
                  <a:pt x="1543538" y="482600"/>
                  <a:pt x="1287584" y="241300"/>
                  <a:pt x="1031631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QMfromFadde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157452"/>
            <a:ext cx="7086599" cy="5319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Baryons &amp; </a:t>
            </a:r>
            <a:r>
              <a:rPr lang="en-US" sz="3200" dirty="0" err="1" smtClean="0"/>
              <a:t>diquarks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22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0"/>
            <a:ext cx="411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kern="0" dirty="0" smtClean="0">
                <a:solidFill>
                  <a:srgbClr val="002060"/>
                </a:solidFill>
              </a:rPr>
              <a:t>Provided numerous insights into baryon structure; e.g., 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i="1" kern="0" dirty="0" err="1" smtClean="0">
                <a:solidFill>
                  <a:srgbClr val="002060"/>
                </a:solidFill>
              </a:rPr>
              <a:t>m</a:t>
            </a:r>
            <a:r>
              <a:rPr lang="en-US" sz="2200" i="1" kern="0" baseline="-25000" dirty="0" err="1" smtClean="0">
                <a:solidFill>
                  <a:srgbClr val="002060"/>
                </a:solidFill>
              </a:rPr>
              <a:t>N</a:t>
            </a:r>
            <a:r>
              <a:rPr lang="en-US" sz="2200" i="1" kern="0" dirty="0" smtClean="0">
                <a:solidFill>
                  <a:srgbClr val="002060"/>
                </a:solidFill>
              </a:rPr>
              <a:t> ≈ 3 M &amp; m</a:t>
            </a:r>
            <a:r>
              <a:rPr lang="el-GR" sz="2200" i="1" kern="0" baseline="-25000" dirty="0" smtClean="0">
                <a:solidFill>
                  <a:srgbClr val="002060"/>
                </a:solidFill>
              </a:rPr>
              <a:t>Δ</a:t>
            </a:r>
            <a:r>
              <a:rPr lang="el-GR" sz="2400" i="1" kern="0" baseline="-25000" dirty="0" smtClean="0">
                <a:solidFill>
                  <a:srgbClr val="002060"/>
                </a:solidFill>
              </a:rPr>
              <a:t> </a:t>
            </a:r>
            <a:r>
              <a:rPr lang="en-US" sz="2200" i="1" kern="0" dirty="0" smtClean="0">
                <a:solidFill>
                  <a:srgbClr val="002060"/>
                </a:solidFill>
              </a:rPr>
              <a:t>≈ M+m</a:t>
            </a:r>
            <a:r>
              <a:rPr lang="en-US" sz="2200" i="1" kern="0" baseline="-25000" dirty="0" smtClean="0">
                <a:solidFill>
                  <a:srgbClr val="002060"/>
                </a:solidFill>
              </a:rPr>
              <a:t>1+</a:t>
            </a:r>
            <a:endParaRPr lang="en-US" sz="2200" i="1" kern="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Baryon </a:t>
            </a:r>
            <a:r>
              <a:rPr lang="en-US" sz="3200" dirty="0" smtClean="0"/>
              <a:t>Spectrum</a:t>
            </a:r>
            <a:endParaRPr lang="en-US" sz="3200" dirty="0"/>
          </a:p>
        </p:txBody>
      </p:sp>
      <p:pic>
        <p:nvPicPr>
          <p:cNvPr id="7" name="Content Placeholder 6" descr="Spectrum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03360" cy="31292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1910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</a:pPr>
            <a:endParaRPr lang="en-US" sz="2200" i="1" kern="0" dirty="0" smtClean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8942" y="0"/>
            <a:ext cx="3646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Masses of ground and excited-state hadrons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Hannes</a:t>
            </a:r>
            <a:r>
              <a:rPr lang="en-US" sz="1400" dirty="0" smtClean="0"/>
              <a:t> L.L. Roberts, Lei Chang, Ian C. </a:t>
            </a:r>
            <a:r>
              <a:rPr lang="en-US" sz="1400" dirty="0" err="1" smtClean="0"/>
              <a:t>Cloët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r>
              <a:rPr lang="en-US" sz="1400" dirty="0" smtClean="0"/>
              <a:t>and </a:t>
            </a:r>
            <a:r>
              <a:rPr lang="en-US" sz="1400" dirty="0" smtClean="0"/>
              <a:t>Craig D. </a:t>
            </a:r>
            <a:r>
              <a:rPr lang="en-US" sz="1400" dirty="0" smtClean="0"/>
              <a:t>Roberts, </a:t>
            </a:r>
            <a:r>
              <a:rPr lang="en-US" sz="1400" dirty="0" smtClean="0">
                <a:hlinkClick r:id="rId3"/>
              </a:rPr>
              <a:t>arXiv:1101.4244 </a:t>
            </a:r>
            <a:r>
              <a:rPr lang="en-US" sz="1400" dirty="0" smtClean="0">
                <a:hlinkClick r:id="rId3"/>
              </a:rPr>
              <a:t>[</a:t>
            </a:r>
            <a:r>
              <a:rPr lang="en-US" sz="1400" dirty="0" err="1" smtClean="0">
                <a:hlinkClick r:id="rId3"/>
              </a:rPr>
              <a:t>nucl-th</a:t>
            </a:r>
            <a:r>
              <a:rPr lang="en-US" sz="1400" dirty="0" smtClean="0">
                <a:hlinkClick r:id="rId3"/>
              </a:rPr>
              <a:t>]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r>
              <a:rPr lang="en-US" sz="1400" i="1" dirty="0" smtClean="0"/>
              <a:t>Few </a:t>
            </a:r>
            <a:r>
              <a:rPr lang="en-US" sz="1400" i="1" dirty="0" smtClean="0"/>
              <a:t>Body </a:t>
            </a:r>
            <a:r>
              <a:rPr lang="en-US" sz="1400" i="1" dirty="0" smtClean="0"/>
              <a:t>Systems </a:t>
            </a:r>
            <a:r>
              <a:rPr lang="en-US" sz="1400" dirty="0" smtClean="0"/>
              <a:t> (2011) pp. </a:t>
            </a:r>
            <a:r>
              <a:rPr lang="en-US" sz="1400" dirty="0" smtClean="0"/>
              <a:t>1-25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037272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1" y="4267200"/>
          <a:ext cx="8839198" cy="1483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82133"/>
                <a:gridCol w="846666"/>
                <a:gridCol w="914400"/>
                <a:gridCol w="914400"/>
                <a:gridCol w="990600"/>
                <a:gridCol w="1143000"/>
                <a:gridCol w="1083733"/>
                <a:gridCol w="982133"/>
                <a:gridCol w="982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r>
                        <a:rPr lang="en-US" b="1" baseline="30000" dirty="0" smtClean="0"/>
                        <a:t>+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+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r>
                        <a:rPr lang="en-US" b="1" baseline="30000" dirty="0" smtClean="0"/>
                        <a:t>-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51%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-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49%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38800" y="838200"/>
            <a:ext cx="3114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diquark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content</a:t>
            </a:r>
            <a:endParaRPr lang="en-US" sz="3200" dirty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81200" y="4495800"/>
            <a:ext cx="762000" cy="609600"/>
          </a:xfrm>
          <a:prstGeom prst="ellipse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1371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300D"/>
                </a:solidFill>
              </a:rPr>
              <a:t>Fascinating suggestion: </a:t>
            </a:r>
          </a:p>
          <a:p>
            <a:r>
              <a:rPr lang="en-US" i="1" dirty="0" smtClean="0">
                <a:solidFill>
                  <a:srgbClr val="FF300D"/>
                </a:solidFill>
              </a:rPr>
              <a:t>nucleon’s first excited state = almost entirely axial-vector </a:t>
            </a:r>
            <a:r>
              <a:rPr lang="en-US" i="1" dirty="0" err="1" smtClean="0">
                <a:solidFill>
                  <a:srgbClr val="FF300D"/>
                </a:solidFill>
              </a:rPr>
              <a:t>diquark</a:t>
            </a:r>
            <a:r>
              <a:rPr lang="en-US" i="1" dirty="0" smtClean="0">
                <a:solidFill>
                  <a:srgbClr val="FF300D"/>
                </a:solidFill>
              </a:rPr>
              <a:t>, </a:t>
            </a:r>
          </a:p>
          <a:p>
            <a:r>
              <a:rPr lang="en-US" i="1" dirty="0" smtClean="0">
                <a:solidFill>
                  <a:srgbClr val="FF300D"/>
                </a:solidFill>
              </a:rPr>
              <a:t>despite the dominance of scalar </a:t>
            </a:r>
            <a:r>
              <a:rPr lang="en-US" i="1" dirty="0" err="1" smtClean="0">
                <a:solidFill>
                  <a:srgbClr val="FF300D"/>
                </a:solidFill>
              </a:rPr>
              <a:t>diquark</a:t>
            </a:r>
            <a:r>
              <a:rPr lang="en-US" i="1" dirty="0" smtClean="0">
                <a:solidFill>
                  <a:srgbClr val="FF300D"/>
                </a:solidFill>
              </a:rPr>
              <a:t> in ground state</a:t>
            </a:r>
            <a:endParaRPr lang="en-US" i="1" dirty="0">
              <a:solidFill>
                <a:srgbClr val="FF300D"/>
              </a:solidFill>
            </a:endParaRPr>
          </a:p>
        </p:txBody>
      </p:sp>
      <p:pic>
        <p:nvPicPr>
          <p:cNvPr id="21" name="Picture 20" descr="Hannesgoldw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00200" cy="24003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 bwMode="auto">
          <a:xfrm>
            <a:off x="1899138" y="1606062"/>
            <a:ext cx="973016" cy="2848707"/>
          </a:xfrm>
          <a:custGeom>
            <a:avLst/>
            <a:gdLst>
              <a:gd name="connsiteX0" fmla="*/ 973016 w 973016"/>
              <a:gd name="connsiteY0" fmla="*/ 0 h 2848707"/>
              <a:gd name="connsiteX1" fmla="*/ 105508 w 973016"/>
              <a:gd name="connsiteY1" fmla="*/ 621323 h 2848707"/>
              <a:gd name="connsiteX2" fmla="*/ 339970 w 973016"/>
              <a:gd name="connsiteY2" fmla="*/ 2848707 h 2848707"/>
              <a:gd name="connsiteX3" fmla="*/ 339970 w 973016"/>
              <a:gd name="connsiteY3" fmla="*/ 2848707 h 2848707"/>
              <a:gd name="connsiteX4" fmla="*/ 339970 w 973016"/>
              <a:gd name="connsiteY4" fmla="*/ 2848707 h 284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016" h="2848707">
                <a:moveTo>
                  <a:pt x="973016" y="0"/>
                </a:moveTo>
                <a:cubicBezTo>
                  <a:pt x="592016" y="73269"/>
                  <a:pt x="211016" y="146539"/>
                  <a:pt x="105508" y="621323"/>
                </a:cubicBezTo>
                <a:cubicBezTo>
                  <a:pt x="0" y="1096107"/>
                  <a:pt x="339970" y="2848707"/>
                  <a:pt x="339970" y="2848707"/>
                </a:cubicBezTo>
                <a:lnTo>
                  <a:pt x="339970" y="2848707"/>
                </a:lnTo>
                <a:lnTo>
                  <a:pt x="339970" y="2848707"/>
                </a:lnTo>
              </a:path>
            </a:pathLst>
          </a:custGeom>
          <a:noFill/>
          <a:ln w="19050" cap="flat" cmpd="sng" algn="ctr">
            <a:solidFill>
              <a:srgbClr val="FF300D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Baryon Spectrum</a:t>
            </a:r>
            <a:endParaRPr lang="en-US" sz="3200" dirty="0"/>
          </a:p>
        </p:txBody>
      </p:sp>
      <p:pic>
        <p:nvPicPr>
          <p:cNvPr id="7" name="Content Placeholder 6" descr="Spectrum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03360" cy="31292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1910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kern="0" dirty="0" smtClean="0">
                <a:solidFill>
                  <a:schemeClr val="tx1">
                    <a:lumMod val="50000"/>
                  </a:schemeClr>
                </a:solidFill>
              </a:rPr>
              <a:t>Our predictions for baryon dressed-quark-core masses match the bare-masses determined by </a:t>
            </a:r>
            <a:r>
              <a:rPr lang="en-US" sz="2200" kern="0" dirty="0" err="1" smtClean="0">
                <a:solidFill>
                  <a:schemeClr val="tx1">
                    <a:lumMod val="50000"/>
                  </a:schemeClr>
                </a:solidFill>
              </a:rPr>
              <a:t>Jülich</a:t>
            </a:r>
            <a:r>
              <a:rPr lang="en-US" sz="2200" kern="0" dirty="0" smtClean="0">
                <a:solidFill>
                  <a:schemeClr val="tx1">
                    <a:lumMod val="50000"/>
                  </a:schemeClr>
                </a:solidFill>
              </a:rPr>
              <a:t> with a </a:t>
            </a:r>
            <a:r>
              <a:rPr lang="en-US" sz="2200" kern="0" dirty="0" err="1" smtClean="0">
                <a:solidFill>
                  <a:schemeClr val="tx1">
                    <a:lumMod val="50000"/>
                  </a:schemeClr>
                </a:solidFill>
              </a:rPr>
              <a:t>rms</a:t>
            </a:r>
            <a:r>
              <a:rPr lang="en-US" sz="2200" kern="0" dirty="0" smtClean="0">
                <a:solidFill>
                  <a:schemeClr val="tx1">
                    <a:lumMod val="50000"/>
                  </a:schemeClr>
                </a:solidFill>
              </a:rPr>
              <a:t>-relative-error of 10%. 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i="1" kern="0" dirty="0" smtClean="0">
                <a:solidFill>
                  <a:srgbClr val="FF3300"/>
                </a:solidFill>
              </a:rPr>
              <a:t>Notably, however, we find a quark-core to the Roper resonance, whereas within the </a:t>
            </a:r>
            <a:r>
              <a:rPr lang="en-US" sz="2200" i="1" kern="0" dirty="0" err="1" smtClean="0">
                <a:solidFill>
                  <a:srgbClr val="FF3300"/>
                </a:solidFill>
              </a:rPr>
              <a:t>Jülich</a:t>
            </a:r>
            <a:r>
              <a:rPr lang="en-US" sz="2200" i="1" kern="0" dirty="0" smtClean="0">
                <a:solidFill>
                  <a:srgbClr val="FF3300"/>
                </a:solidFill>
              </a:rPr>
              <a:t> coupled-channels model this structure in the P</a:t>
            </a:r>
            <a:r>
              <a:rPr lang="en-US" sz="2200" i="1" kern="0" baseline="-25000" dirty="0" smtClean="0">
                <a:solidFill>
                  <a:srgbClr val="FF3300"/>
                </a:solidFill>
              </a:rPr>
              <a:t>11</a:t>
            </a:r>
            <a:r>
              <a:rPr lang="en-US" sz="2200" i="1" kern="0" dirty="0" smtClean="0">
                <a:solidFill>
                  <a:srgbClr val="FF3300"/>
                </a:solidFill>
              </a:rPr>
              <a:t> partial wave is unconnected with a bare three-quark state.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848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Masses of ground and excited-state hadrons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Hannes</a:t>
            </a:r>
            <a:r>
              <a:rPr lang="en-US" sz="1400" dirty="0" smtClean="0"/>
              <a:t> L.L. Roberts, Lei Chang, Ian C. </a:t>
            </a:r>
            <a:r>
              <a:rPr lang="en-US" sz="1400" dirty="0" err="1" smtClean="0"/>
              <a:t>Cloët</a:t>
            </a:r>
            <a:r>
              <a:rPr lang="en-US" sz="1400" dirty="0" smtClean="0"/>
              <a:t> and Craig D. Roberts</a:t>
            </a:r>
            <a:br>
              <a:rPr lang="en-US" sz="1400" dirty="0" smtClean="0"/>
            </a:br>
            <a:r>
              <a:rPr lang="en-US" sz="1400" dirty="0" smtClean="0">
                <a:hlinkClick r:id="rId3"/>
              </a:rPr>
              <a:t>arXiv:1101.4244 [</a:t>
            </a:r>
            <a:r>
              <a:rPr lang="en-US" sz="1400" dirty="0" err="1" smtClean="0">
                <a:hlinkClick r:id="rId3"/>
              </a:rPr>
              <a:t>nucl-th</a:t>
            </a:r>
            <a:r>
              <a:rPr lang="en-US" sz="1400" dirty="0" smtClean="0">
                <a:hlinkClick r:id="rId3"/>
              </a:rPr>
              <a:t>]</a:t>
            </a:r>
            <a:r>
              <a:rPr lang="en-US" sz="1400" dirty="0" smtClean="0"/>
              <a:t> , to appear in </a:t>
            </a:r>
            <a:r>
              <a:rPr lang="en-US" sz="1400" i="1" dirty="0" smtClean="0"/>
              <a:t>Few Body Systems</a:t>
            </a:r>
            <a:endParaRPr lang="en-US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Baryon Spectrum</a:t>
            </a:r>
            <a:endParaRPr lang="en-US" sz="3200" dirty="0"/>
          </a:p>
        </p:txBody>
      </p:sp>
      <p:pic>
        <p:nvPicPr>
          <p:cNvPr id="7" name="Content Placeholder 6" descr="Spectrum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03360" cy="31292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1910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kern="0" dirty="0" smtClean="0">
                <a:solidFill>
                  <a:schemeClr val="tx1">
                    <a:lumMod val="50000"/>
                  </a:schemeClr>
                </a:solidFill>
              </a:rPr>
              <a:t>In connection with EBAC's analysis, our predictions for the bare-masses agree within a </a:t>
            </a:r>
            <a:r>
              <a:rPr lang="en-US" sz="2200" kern="0" dirty="0" err="1" smtClean="0">
                <a:solidFill>
                  <a:schemeClr val="tx1">
                    <a:lumMod val="50000"/>
                  </a:schemeClr>
                </a:solidFill>
              </a:rPr>
              <a:t>rms</a:t>
            </a:r>
            <a:r>
              <a:rPr lang="en-US" sz="2200" kern="0" dirty="0" smtClean="0">
                <a:solidFill>
                  <a:schemeClr val="tx1">
                    <a:lumMod val="50000"/>
                  </a:schemeClr>
                </a:solidFill>
              </a:rPr>
              <a:t>-relative-error of 14%. 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200" i="1" kern="0" dirty="0" smtClean="0">
                <a:solidFill>
                  <a:srgbClr val="008000"/>
                </a:solidFill>
              </a:rPr>
              <a:t>Notably, EBAC does find a dressed-quark-core for the Roper resonance, at a mass which agrees with our prediction.</a:t>
            </a:r>
            <a:endParaRPr kumimoji="0" lang="en-US" sz="2200" i="1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600200" y="2590800"/>
            <a:ext cx="1066800" cy="1676400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848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Masses of ground and excited-state hadrons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Hannes</a:t>
            </a:r>
            <a:r>
              <a:rPr lang="en-US" sz="1400" dirty="0" smtClean="0"/>
              <a:t> L.L. Roberts, Lei Chang, Ian C. </a:t>
            </a:r>
            <a:r>
              <a:rPr lang="en-US" sz="1400" dirty="0" err="1" smtClean="0"/>
              <a:t>Cloët</a:t>
            </a:r>
            <a:r>
              <a:rPr lang="en-US" sz="1400" dirty="0" smtClean="0"/>
              <a:t> and Craig D. Roberts</a:t>
            </a:r>
            <a:br>
              <a:rPr lang="en-US" sz="1400" dirty="0" smtClean="0"/>
            </a:br>
            <a:r>
              <a:rPr lang="en-US" sz="1400" dirty="0" smtClean="0">
                <a:hlinkClick r:id="rId3"/>
              </a:rPr>
              <a:t>arXiv:1101.4244 [</a:t>
            </a:r>
            <a:r>
              <a:rPr lang="en-US" sz="1400" dirty="0" err="1" smtClean="0">
                <a:hlinkClick r:id="rId3"/>
              </a:rPr>
              <a:t>nucl-th</a:t>
            </a:r>
            <a:r>
              <a:rPr lang="en-US" sz="1400" dirty="0" smtClean="0">
                <a:hlinkClick r:id="rId3"/>
              </a:rPr>
              <a:t>]</a:t>
            </a:r>
            <a:r>
              <a:rPr lang="en-US" sz="1400" dirty="0" smtClean="0"/>
              <a:t> , to appear in </a:t>
            </a:r>
            <a:r>
              <a:rPr lang="en-US" sz="1400" i="1" dirty="0" smtClean="0"/>
              <a:t>Few Body Systems</a:t>
            </a:r>
            <a:endParaRPr lang="en-US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perTSH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102" y="1981200"/>
            <a:ext cx="5381897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EBAC </a:t>
            </a:r>
            <a:br>
              <a:rPr lang="en-US" sz="3200" dirty="0" smtClean="0"/>
            </a:br>
            <a:r>
              <a:rPr lang="en-US" sz="3200" dirty="0" smtClean="0"/>
              <a:t>&amp; the Roper resonance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39624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EBAC examined the dynamical origins of the two poles associated with the Roper resonance are examined.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Both of them, together with the next higher resonance in the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11</a:t>
            </a:r>
            <a:r>
              <a:rPr lang="en-US" sz="2200" dirty="0" smtClean="0"/>
              <a:t> partial wave were found to have the same originating bare state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Coupling to the meson-baryon continuum induces multiple observed resonances from the same bare state.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All PDG identified resonances consist of a core state and meson-baryon components.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Roberts, Physics Division: Dressed quarks &amp; the Roper Resonance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297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N. Suzuki </a:t>
            </a:r>
            <a:r>
              <a:rPr lang="en-US" sz="1600" dirty="0" smtClean="0"/>
              <a:t>et al</a:t>
            </a:r>
            <a:r>
              <a:rPr lang="en-US" sz="1600" i="1" dirty="0" smtClean="0"/>
              <a:t>., </a:t>
            </a:r>
            <a:r>
              <a:rPr lang="en-US" sz="1600" i="1" dirty="0" err="1" smtClean="0">
                <a:hlinkClick r:id="rId3"/>
              </a:rPr>
              <a:t>Phys.Rev.Lett</a:t>
            </a:r>
            <a:r>
              <a:rPr lang="en-US" sz="1600" i="1" dirty="0" smtClean="0">
                <a:hlinkClick r:id="rId3"/>
              </a:rPr>
              <a:t>. 104 (2010) 042302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Hadron</a:t>
            </a:r>
            <a:r>
              <a:rPr lang="en-US" sz="3200" dirty="0" smtClean="0"/>
              <a:t> Spectrum</a:t>
            </a:r>
            <a:endParaRPr lang="en-US" sz="3200" dirty="0"/>
          </a:p>
        </p:txBody>
      </p:sp>
      <p:pic>
        <p:nvPicPr>
          <p:cNvPr id="7" name="Content Placeholder 6" descr="MesonSpectru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4648200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27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8" name="Picture 7" descr="BaryonSpec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752600"/>
            <a:ext cx="4953000" cy="4724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200" y="76200"/>
            <a:ext cx="2596416" cy="2031325"/>
            <a:chOff x="4495800" y="5638803"/>
            <a:chExt cx="2596416" cy="2166028"/>
          </a:xfrm>
        </p:grpSpPr>
        <p:sp>
          <p:nvSpPr>
            <p:cNvPr id="9" name="TextBox 8"/>
            <p:cNvSpPr txBox="1"/>
            <p:nvPr/>
          </p:nvSpPr>
          <p:spPr>
            <a:xfrm>
              <a:off x="4495800" y="5638803"/>
              <a:ext cx="2596416" cy="2166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Legend:</a:t>
              </a:r>
            </a:p>
            <a:p>
              <a:r>
                <a:rPr lang="en-US" dirty="0" smtClean="0"/>
                <a:t>       Particle Data Group</a:t>
              </a:r>
            </a:p>
            <a:p>
              <a:r>
                <a:rPr lang="en-US" dirty="0" smtClean="0"/>
                <a:t>       H.L.L. Roberts </a:t>
              </a:r>
              <a:r>
                <a:rPr lang="en-US" i="1" dirty="0" smtClean="0"/>
                <a:t>et al</a:t>
              </a:r>
              <a:r>
                <a:rPr lang="en-US" dirty="0" smtClean="0"/>
                <a:t>.</a:t>
              </a:r>
            </a:p>
            <a:p>
              <a:r>
                <a:rPr lang="en-US" dirty="0" smtClean="0"/>
                <a:t>       EBAC</a:t>
              </a:r>
            </a:p>
            <a:p>
              <a:r>
                <a:rPr lang="en-US" dirty="0" smtClean="0"/>
                <a:t>       </a:t>
              </a:r>
              <a:r>
                <a:rPr lang="en-US" dirty="0" err="1" smtClean="0"/>
                <a:t>Jülich</a:t>
              </a:r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</p:txBody>
        </p:sp>
        <p:sp>
          <p:nvSpPr>
            <p:cNvPr id="11" name="Rectangle 10"/>
            <p:cNvSpPr/>
            <p:nvPr/>
          </p:nvSpPr>
          <p:spPr bwMode="auto">
            <a:xfrm flipV="1">
              <a:off x="4572000" y="6019800"/>
              <a:ext cx="152400" cy="1524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572000" y="629893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rot="18855953" flipV="1">
              <a:off x="4614376" y="6580753"/>
              <a:ext cx="150889" cy="16232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 bwMode="auto">
            <a:xfrm rot="10800000">
              <a:off x="4572000" y="6872757"/>
              <a:ext cx="228600" cy="228600"/>
            </a:xfrm>
            <a:prstGeom prst="triangle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4600" y="838200"/>
            <a:ext cx="65690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Symmetry-preserving unification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of the computation of meson &amp; baryon masses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 rms-rel.err./deg-of-freedom = 13%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PDG values (almost) uniformly overestimated in both cases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- room for the </a:t>
            </a:r>
            <a:r>
              <a:rPr lang="en-US" sz="2000" dirty="0" err="1" smtClean="0">
                <a:solidFill>
                  <a:srgbClr val="002060"/>
                </a:solidFill>
              </a:rPr>
              <a:t>pseudoscalar</a:t>
            </a:r>
            <a:r>
              <a:rPr lang="en-US" sz="2000" dirty="0" smtClean="0">
                <a:solidFill>
                  <a:srgbClr val="002060"/>
                </a:solidFill>
              </a:rPr>
              <a:t> meson cloud?!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0451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Frontiers of Nuclear Science:</a:t>
            </a:r>
            <a:br>
              <a:rPr lang="en-US" sz="3200" dirty="0" smtClean="0"/>
            </a:br>
            <a:r>
              <a:rPr lang="en-US" sz="3200" dirty="0" smtClean="0"/>
              <a:t>Theoretical Advances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In QCD a quark's effective mass depends on its momentum. The function describing this can be calculated and is depicted here.  </a:t>
            </a:r>
            <a:r>
              <a:rPr lang="en-US" b="1" dirty="0" smtClean="0">
                <a:solidFill>
                  <a:srgbClr val="009900"/>
                </a:solidFill>
              </a:rPr>
              <a:t>Numerical simulations of lattice QCD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(data, at two different bare masses) </a:t>
            </a:r>
            <a:r>
              <a:rPr lang="en-US" b="1" dirty="0" smtClean="0">
                <a:solidFill>
                  <a:srgbClr val="009900"/>
                </a:solidFill>
              </a:rPr>
              <a:t>have confirmed model predictions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(solid curves) </a:t>
            </a:r>
            <a:r>
              <a:rPr lang="en-US" b="1" dirty="0" smtClean="0">
                <a:solidFill>
                  <a:srgbClr val="009900"/>
                </a:solidFill>
              </a:rPr>
              <a:t>that the vast bulk of the constituent mass of a light quark comes from a cloud of gluons that are dragged along by the quark as it propagates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. In this way, a quark that appears to be absolutely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massless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at high energies (m =0, </a:t>
            </a:r>
            <a:r>
              <a:rPr lang="en-US" b="1" dirty="0" smtClean="0">
                <a:solidFill>
                  <a:srgbClr val="FF0000"/>
                </a:solidFill>
              </a:rPr>
              <a:t>red curve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) acquires a large constituent mass at low energies.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3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9" name="Picture 8" descr="InHadron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2678" y="2286000"/>
            <a:ext cx="4941322" cy="3834082"/>
          </a:xfrm>
          <a:prstGeom prst="rect">
            <a:avLst/>
          </a:prstGeom>
        </p:spPr>
      </p:pic>
      <p:pic>
        <p:nvPicPr>
          <p:cNvPr id="10" name="Picture 9" descr="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371600"/>
            <a:ext cx="2851150" cy="815768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 bwMode="auto">
          <a:xfrm>
            <a:off x="5029200" y="4038600"/>
            <a:ext cx="685800" cy="1981200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6015335"/>
            <a:ext cx="450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DSE prediction of DCSB confirmed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 bwMode="auto">
          <a:xfrm rot="5400000">
            <a:off x="5829300" y="3695700"/>
            <a:ext cx="1676400" cy="1295400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858000" y="4202668"/>
            <a:ext cx="206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Mass from nothing!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24200" cy="2895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12GeV</a:t>
            </a:r>
            <a:br>
              <a:rPr lang="en-US" sz="3200" dirty="0" smtClean="0"/>
            </a:br>
            <a:r>
              <a:rPr lang="en-US" sz="3200" dirty="0" smtClean="0"/>
              <a:t>The Future of </a:t>
            </a:r>
            <a:r>
              <a:rPr lang="en-US" sz="3200" dirty="0" err="1" smtClean="0"/>
              <a:t>JLab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rgbClr val="009900"/>
                </a:solidFill>
              </a:rPr>
              <a:t>Numerical simulations of lattice QCD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(data, at two different bare masses) </a:t>
            </a:r>
            <a:r>
              <a:rPr lang="en-US" b="1" dirty="0" smtClean="0">
                <a:solidFill>
                  <a:srgbClr val="009900"/>
                </a:solidFill>
              </a:rPr>
              <a:t>have confirmed model predictions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(solid curves) </a:t>
            </a:r>
            <a:r>
              <a:rPr lang="en-US" b="1" dirty="0" smtClean="0">
                <a:solidFill>
                  <a:srgbClr val="009900"/>
                </a:solidFill>
              </a:rPr>
              <a:t>that the vast bulk of the constituent mass of a light quark comes from a cloud of gluons that are dragged along by the quark as it propagates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. In this way, a quark that appears to be absolutely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massless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at high energies (m =0, </a:t>
            </a:r>
            <a:r>
              <a:rPr lang="en-US" b="1" dirty="0" smtClean="0">
                <a:solidFill>
                  <a:srgbClr val="FF0000"/>
                </a:solidFill>
              </a:rPr>
              <a:t>red curve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) acquires a large constituent mass at low energies.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4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9" name="Picture 8" descr="InHadron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2678" y="2286000"/>
            <a:ext cx="4941322" cy="3834082"/>
          </a:xfrm>
          <a:prstGeom prst="rect">
            <a:avLst/>
          </a:prstGeom>
        </p:spPr>
      </p:pic>
      <p:pic>
        <p:nvPicPr>
          <p:cNvPr id="10" name="Picture 9" descr="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371600"/>
            <a:ext cx="2851150" cy="815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0" y="2286000"/>
            <a:ext cx="1219200" cy="356616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5943600"/>
            <a:ext cx="5164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Jlab</a:t>
            </a:r>
            <a:r>
              <a:rPr lang="en-US" b="1" dirty="0" smtClean="0">
                <a:solidFill>
                  <a:srgbClr val="7030A0"/>
                </a:solidFill>
              </a:rPr>
              <a:t> 12GeV: Scanned by 2&lt;Q</a:t>
            </a:r>
            <a:r>
              <a:rPr lang="en-US" b="1" baseline="30000" dirty="0" smtClean="0">
                <a:solidFill>
                  <a:srgbClr val="7030A0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&lt;9 GeV</a:t>
            </a:r>
            <a:r>
              <a:rPr lang="en-US" b="1" baseline="30000" dirty="0" smtClean="0">
                <a:solidFill>
                  <a:srgbClr val="7030A0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lang="en-US" b="1" dirty="0" smtClean="0">
                <a:solidFill>
                  <a:srgbClr val="7030A0"/>
                </a:solidFill>
              </a:rPr>
              <a:t>	elastic &amp; transition form factors.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0451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Gap Equation</a:t>
            </a:r>
            <a:br>
              <a:rPr lang="en-US" sz="3200" dirty="0" smtClean="0"/>
            </a:br>
            <a:r>
              <a:rPr lang="en-US" sz="3200" dirty="0" smtClean="0"/>
              <a:t>General 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1800"/>
            <a:ext cx="7924800" cy="2895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70C0"/>
                </a:solidFill>
              </a:rPr>
              <a:t>D</a:t>
            </a:r>
            <a:r>
              <a:rPr lang="el-GR" sz="2400" b="1" i="1" baseline="-25000" dirty="0" smtClean="0">
                <a:solidFill>
                  <a:srgbClr val="0070C0"/>
                </a:solidFill>
              </a:rPr>
              <a:t>μν</a:t>
            </a:r>
            <a:r>
              <a:rPr lang="en-US" sz="2400" b="1" i="1" dirty="0" smtClean="0">
                <a:solidFill>
                  <a:srgbClr val="0070C0"/>
                </a:solidFill>
              </a:rPr>
              <a:t>(k) – dressed-gluon propagator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0000"/>
                </a:solidFill>
              </a:rPr>
              <a:t>Γ</a:t>
            </a:r>
            <a:r>
              <a:rPr lang="el-GR" sz="2400" b="1" i="1" baseline="-25000" dirty="0" smtClean="0">
                <a:solidFill>
                  <a:srgbClr val="FF0000"/>
                </a:solidFill>
              </a:rPr>
              <a:t>ν</a:t>
            </a:r>
            <a:r>
              <a:rPr lang="en-US" sz="2400" b="1" i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q,p</a:t>
            </a:r>
            <a:r>
              <a:rPr lang="en-US" sz="2400" b="1" i="1" dirty="0" smtClean="0">
                <a:solidFill>
                  <a:srgbClr val="FF0000"/>
                </a:solidFill>
              </a:rPr>
              <a:t>) – dressed-quark-gluon vertex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Suppose one has in hand – from anywhere – the exact form of the dressed-quark-gluon vertex 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			</a:t>
            </a:r>
            <a:r>
              <a:rPr lang="en-US" sz="2800" b="1" i="1" dirty="0" smtClean="0">
                <a:solidFill>
                  <a:srgbClr val="FF0000"/>
                </a:solidFill>
              </a:rPr>
              <a:t>What is the associated symmetry-</a:t>
            </a:r>
          </a:p>
          <a:p>
            <a:pPr lvl="1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800" b="1" i="1" dirty="0" smtClean="0">
                <a:solidFill>
                  <a:srgbClr val="FF0000"/>
                </a:solidFill>
              </a:rPr>
              <a:t>		preserving Bethe-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Salpeter</a:t>
            </a:r>
            <a:r>
              <a:rPr lang="en-US" sz="2800" b="1" i="1" dirty="0" smtClean="0">
                <a:solidFill>
                  <a:srgbClr val="FF0000"/>
                </a:solidFill>
              </a:rPr>
              <a:t> kernel?!</a:t>
            </a:r>
            <a:r>
              <a:rPr lang="en-US" sz="28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5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1" name="Picture 10" descr="GapEqAlgeb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7772400" cy="153178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304800" y="4876800"/>
            <a:ext cx="1828800" cy="484632"/>
          </a:xfrm>
          <a:prstGeom prst="rightArrow">
            <a:avLst>
              <a:gd name="adj1" fmla="val 61264"/>
              <a:gd name="adj2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98232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Bethe-</a:t>
            </a:r>
            <a:r>
              <a:rPr lang="en-US" sz="3200" dirty="0" err="1" smtClean="0"/>
              <a:t>Salpeter</a:t>
            </a:r>
            <a:r>
              <a:rPr lang="en-US" sz="3200" dirty="0" smtClean="0"/>
              <a:t> Equation</a:t>
            </a:r>
            <a:br>
              <a:rPr lang="en-US" sz="3200" dirty="0" smtClean="0"/>
            </a:br>
            <a:r>
              <a:rPr lang="en-US" sz="3200" dirty="0" smtClean="0"/>
              <a:t>Bound-State DSE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1800"/>
            <a:ext cx="7924800" cy="2895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K(</a:t>
            </a:r>
            <a:r>
              <a:rPr lang="en-US" sz="2400" b="1" i="1" dirty="0" err="1" smtClean="0">
                <a:solidFill>
                  <a:schemeClr val="tx1">
                    <a:lumMod val="50000"/>
                  </a:schemeClr>
                </a:solidFill>
              </a:rPr>
              <a:t>q,k;P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) – fully amputated, two-particle irreducible, </a:t>
            </a:r>
          </a:p>
          <a:p>
            <a:pPr>
              <a:buNone/>
            </a:pP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		quark-</a:t>
            </a:r>
            <a:r>
              <a:rPr lang="en-US" sz="2400" b="1" i="1" dirty="0" err="1" smtClean="0">
                <a:solidFill>
                  <a:schemeClr val="tx1">
                    <a:lumMod val="50000"/>
                  </a:schemeClr>
                </a:solidFill>
              </a:rPr>
              <a:t>antiquark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 scattering kernel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Textbook material.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Compact.  Visually appealing.  Correct</a:t>
            </a:r>
          </a:p>
          <a:p>
            <a:pPr>
              <a:buFont typeface="Wingdings" pitchFamily="2" charset="2"/>
              <a:buChar char="Ø"/>
            </a:pPr>
            <a:endParaRPr lang="en-US" sz="22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Blocked progress for more than 60 years.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6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1" name="Picture 10" descr="GapEqAlgeb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7772400" cy="869281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24000" cy="1795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Bethe-</a:t>
            </a:r>
            <a:r>
              <a:rPr lang="en-US" sz="3200" dirty="0" err="1" smtClean="0"/>
              <a:t>Salpeter</a:t>
            </a:r>
            <a:r>
              <a:rPr lang="en-US" sz="3200" dirty="0" smtClean="0"/>
              <a:t> Equation</a:t>
            </a:r>
            <a:br>
              <a:rPr lang="en-US" sz="3200" dirty="0" smtClean="0"/>
            </a:br>
            <a:r>
              <a:rPr lang="en-US" sz="3200" dirty="0" smtClean="0"/>
              <a:t>General 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458200" cy="1981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quivalent exact bound-state equation </a:t>
            </a:r>
            <a:r>
              <a:rPr lang="en-US" sz="2400" b="1" i="1" dirty="0" smtClean="0">
                <a:solidFill>
                  <a:srgbClr val="FF0000"/>
                </a:solidFill>
              </a:rPr>
              <a:t>but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in this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form </a:t>
            </a:r>
          </a:p>
          <a:p>
            <a:pPr lvl="1"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	K(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q,k;P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) → </a:t>
            </a:r>
            <a:r>
              <a:rPr lang="el-GR" sz="2400" b="1" dirty="0" smtClean="0">
                <a:solidFill>
                  <a:srgbClr val="FF0000"/>
                </a:solidFill>
              </a:rPr>
              <a:t>Λ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q,k;P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which is </a:t>
            </a:r>
            <a:r>
              <a:rPr lang="en-US" sz="2400" b="1" i="1" dirty="0" smtClean="0">
                <a:solidFill>
                  <a:srgbClr val="FF0000"/>
                </a:solidFill>
              </a:rPr>
              <a:t>completely determined by dressed-quark self-energy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Enables derivation of a Ward-Takahashi identity for </a:t>
            </a:r>
            <a:r>
              <a:rPr lang="el-GR" sz="2400" b="1" dirty="0" smtClean="0">
                <a:solidFill>
                  <a:schemeClr val="tx1">
                    <a:lumMod val="50000"/>
                  </a:schemeClr>
                </a:solidFill>
              </a:rPr>
              <a:t>Λ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q,k;P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7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1" name="Picture 10" descr="GapEqAlgeb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828800"/>
            <a:ext cx="8098276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838200"/>
            <a:ext cx="3395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Lei Chang and C.D. Roberts</a:t>
            </a:r>
          </a:p>
          <a:p>
            <a:r>
              <a:rPr lang="en-US" dirty="0" smtClean="0">
                <a:solidFill>
                  <a:srgbClr val="7030A0"/>
                </a:solidFill>
                <a:hlinkClick r:id="rId5"/>
              </a:rPr>
              <a:t>0903.5461 [</a:t>
            </a:r>
            <a:r>
              <a:rPr lang="en-US" dirty="0" err="1" smtClean="0">
                <a:solidFill>
                  <a:srgbClr val="7030A0"/>
                </a:solidFill>
                <a:hlinkClick r:id="rId5"/>
              </a:rPr>
              <a:t>nucl-th</a:t>
            </a:r>
            <a:r>
              <a:rPr lang="en-US" dirty="0" smtClean="0">
                <a:solidFill>
                  <a:srgbClr val="7030A0"/>
                </a:solidFill>
                <a:hlinkClick r:id="rId5"/>
              </a:rPr>
              <a:t>]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Phys. Rev. </a:t>
            </a:r>
            <a:r>
              <a:rPr lang="en-US" dirty="0" err="1" smtClean="0">
                <a:solidFill>
                  <a:srgbClr val="7030A0"/>
                </a:solidFill>
              </a:rPr>
              <a:t>Lett</a:t>
            </a:r>
            <a:r>
              <a:rPr lang="en-US" dirty="0" smtClean="0">
                <a:solidFill>
                  <a:srgbClr val="7030A0"/>
                </a:solidFill>
              </a:rPr>
              <a:t>. 103 (2009) 081601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pEqAlgeb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358269" cy="2971800"/>
          </a:xfrm>
          <a:prstGeom prst="rect">
            <a:avLst/>
          </a:prstGeom>
        </p:spPr>
      </p:pic>
      <p:pic>
        <p:nvPicPr>
          <p:cNvPr id="8" name="Picture 7" descr="pride-and-preju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24000" cy="1795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Ward-Takahashi Identity</a:t>
            </a:r>
            <a:br>
              <a:rPr lang="en-US" sz="3200" dirty="0" smtClean="0"/>
            </a:br>
            <a:r>
              <a:rPr lang="en-US" sz="3200" dirty="0" smtClean="0"/>
              <a:t>Bethe-</a:t>
            </a:r>
            <a:r>
              <a:rPr lang="en-US" sz="3200" dirty="0" err="1" smtClean="0"/>
              <a:t>Salpeter</a:t>
            </a:r>
            <a:r>
              <a:rPr lang="en-US" sz="3200" dirty="0" smtClean="0"/>
              <a:t> Kernel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458200" cy="1524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Now, for first time, it’s possible to formulate an </a:t>
            </a:r>
            <a:r>
              <a:rPr lang="en-US" sz="2400" b="1" i="1" dirty="0" err="1" smtClean="0">
                <a:solidFill>
                  <a:schemeClr val="tx1">
                    <a:lumMod val="50000"/>
                  </a:schemeClr>
                </a:solidFill>
              </a:rPr>
              <a:t>Ansatz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for </a:t>
            </a:r>
          </a:p>
          <a:p>
            <a:pPr>
              <a:buNone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Bethe-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Salpeter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kernel given </a:t>
            </a:r>
            <a:r>
              <a:rPr lang="en-US" sz="2400" b="1" i="1" dirty="0" smtClean="0">
                <a:solidFill>
                  <a:srgbClr val="FF0000"/>
                </a:solidFill>
              </a:rPr>
              <a:t>any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form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for the dressed-quark-gluon vertex by using this identity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This enables the identification and elucidation of a wide range 			of novel consequences of DCSB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Craig Roberts, Physics Division: Dressed quarks &amp; the Roper Resonance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8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838200"/>
            <a:ext cx="3395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Lei Chang and C.D. Roberts</a:t>
            </a:r>
          </a:p>
          <a:p>
            <a:r>
              <a:rPr lang="en-US" dirty="0" smtClean="0">
                <a:solidFill>
                  <a:srgbClr val="7030A0"/>
                </a:solidFill>
                <a:hlinkClick r:id="rId4"/>
              </a:rPr>
              <a:t>0903.5461 [</a:t>
            </a:r>
            <a:r>
              <a:rPr lang="en-US" dirty="0" err="1" smtClean="0">
                <a:solidFill>
                  <a:srgbClr val="7030A0"/>
                </a:solidFill>
                <a:hlinkClick r:id="rId4"/>
              </a:rPr>
              <a:t>nucl-th</a:t>
            </a:r>
            <a:r>
              <a:rPr lang="en-US" dirty="0" smtClean="0">
                <a:solidFill>
                  <a:srgbClr val="7030A0"/>
                </a:solidFill>
                <a:hlinkClick r:id="rId4"/>
              </a:rPr>
              <a:t>]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Phys. Rev. </a:t>
            </a:r>
            <a:r>
              <a:rPr lang="en-US" dirty="0" err="1" smtClean="0">
                <a:solidFill>
                  <a:srgbClr val="7030A0"/>
                </a:solidFill>
              </a:rPr>
              <a:t>Lett</a:t>
            </a:r>
            <a:r>
              <a:rPr lang="en-US" dirty="0" smtClean="0">
                <a:solidFill>
                  <a:srgbClr val="7030A0"/>
                </a:solidFill>
              </a:rPr>
              <a:t>. 103 (2009) 081601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2286000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l-GR" dirty="0" smtClean="0"/>
              <a:t>γ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22860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l-GR" dirty="0" smtClean="0"/>
              <a:t>γ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latin typeface="Trebuchet MS" pitchFamily="34" charset="0"/>
              </a:rPr>
              <a:t>Dressed Vertex </a:t>
            </a:r>
            <a:br>
              <a:rPr lang="en-US" sz="3600" dirty="0" smtClean="0">
                <a:latin typeface="Trebuchet MS" pitchFamily="34" charset="0"/>
              </a:rPr>
            </a:br>
            <a:r>
              <a:rPr lang="en-US" sz="3600" dirty="0" smtClean="0">
                <a:latin typeface="Trebuchet MS" pitchFamily="34" charset="0"/>
              </a:rPr>
              <a:t>&amp; Meson Spectrum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437"/>
            <a:ext cx="8229600" cy="3230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Splitting known experimentally for more than 35 years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Hitherto, no explanation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Systematic symmetry-preserving, </a:t>
            </a:r>
            <a:r>
              <a:rPr lang="en-US" sz="2400" dirty="0" err="1" smtClean="0"/>
              <a:t>Poincaré</a:t>
            </a:r>
            <a:r>
              <a:rPr lang="en-US" sz="2400" dirty="0" smtClean="0"/>
              <a:t>-covariant DSE truncation scheme of </a:t>
            </a:r>
            <a:r>
              <a:rPr lang="en-US" sz="2400" dirty="0" err="1" smtClean="0">
                <a:hlinkClick r:id="rId3"/>
              </a:rPr>
              <a:t>nucl-th</a:t>
            </a:r>
            <a:r>
              <a:rPr lang="en-US" sz="2400" dirty="0" smtClean="0">
                <a:hlinkClick r:id="rId3"/>
              </a:rPr>
              <a:t>/9602012</a:t>
            </a:r>
            <a:r>
              <a:rPr lang="en-US" sz="2400" dirty="0" smtClean="0"/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 smtClean="0"/>
              <a:t>Never better than ∼ ⅟₄ of splitting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Constructing kernel skeleton-diagram-by-diagram, </a:t>
            </a:r>
          </a:p>
          <a:p>
            <a:pPr>
              <a:buNone/>
            </a:pPr>
            <a:r>
              <a:rPr lang="en-US" sz="2400" dirty="0" smtClean="0"/>
              <a:t>	DCSB cannot be faithfully expressed: </a:t>
            </a:r>
          </a:p>
          <a:p>
            <a:pPr>
              <a:buNone/>
            </a:pPr>
            <a:r>
              <a:rPr lang="en-US" sz="2400" b="1" i="1" dirty="0" smtClean="0"/>
              <a:t>			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Roberts, Physics Division: Dressed quarks &amp; the Roper Resonance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9</a:t>
            </a:fld>
            <a:endParaRPr lang="en-US">
              <a:solidFill>
                <a:srgbClr val="40404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1524000"/>
          <a:ext cx="7848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104900"/>
                <a:gridCol w="1308100"/>
                <a:gridCol w="1308100"/>
                <a:gridCol w="1308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Rainbow-ladder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One-loop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Ball-Chiu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vertex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5791200"/>
            <a:ext cx="2778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Full impact of M(p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cannot be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realised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19200" y="1524000"/>
          <a:ext cx="7848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104900"/>
                <a:gridCol w="1308100"/>
                <a:gridCol w="1308100"/>
                <a:gridCol w="1308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Rainbow-ladder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One-loop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Ball-Chiu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vertex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PPTa1rhoR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"/>
            <a:ext cx="2738219" cy="21332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0" y="228600"/>
            <a:ext cx="168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Location of zero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marks </a:t>
            </a:r>
            <a:r>
              <a:rPr lang="en-US" i="1" dirty="0" smtClean="0">
                <a:solidFill>
                  <a:srgbClr val="7030A0"/>
                </a:solidFill>
              </a:rPr>
              <a:t>–m</a:t>
            </a:r>
            <a:r>
              <a:rPr lang="en-US" i="1" baseline="30000" dirty="0" smtClean="0">
                <a:solidFill>
                  <a:srgbClr val="7030A0"/>
                </a:solidFill>
              </a:rPr>
              <a:t>2</a:t>
            </a:r>
            <a:r>
              <a:rPr lang="en-US" i="1" baseline="-25000" dirty="0" smtClean="0">
                <a:solidFill>
                  <a:srgbClr val="7030A0"/>
                </a:solidFill>
              </a:rPr>
              <a:t>meson</a:t>
            </a:r>
            <a:endParaRPr lang="en-US" i="1" baseline="-25000" dirty="0">
              <a:solidFill>
                <a:srgbClr val="7030A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NStar 2011: 18 May 2011;  27pgs</a:t>
            </a:r>
            <a:endParaRPr lang="en-US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gray_2003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ray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gray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15328</TotalTime>
  <Words>1877</Words>
  <Application>Microsoft Office PowerPoint</Application>
  <PresentationFormat>On-screen Show (4:3)</PresentationFormat>
  <Paragraphs>463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gray_2003</vt:lpstr>
      <vt:lpstr>Equation</vt:lpstr>
      <vt:lpstr>Dressed-quarks  and the Roper Resonance </vt:lpstr>
      <vt:lpstr>Frontiers of Nuclear Science: Theoretical Advances</vt:lpstr>
      <vt:lpstr>Frontiers of Nuclear Science: Theoretical Advances</vt:lpstr>
      <vt:lpstr>12GeV The Future of JLab</vt:lpstr>
      <vt:lpstr>Gap Equation General Form</vt:lpstr>
      <vt:lpstr>Bethe-Salpeter Equation Bound-State DSE</vt:lpstr>
      <vt:lpstr>Bethe-Salpeter Equation General Form</vt:lpstr>
      <vt:lpstr>Ward-Takahashi Identity Bethe-Salpeter Kernel</vt:lpstr>
      <vt:lpstr>Dressed Vertex  &amp; Meson Spectrum</vt:lpstr>
      <vt:lpstr>Dressed Vertex  &amp; Meson Spectrum</vt:lpstr>
      <vt:lpstr>DSEs and Baryons </vt:lpstr>
      <vt:lpstr>Faddeev Equation </vt:lpstr>
      <vt:lpstr>Unification of  Meson &amp; Baryon Spectra</vt:lpstr>
      <vt:lpstr>Diquarks</vt:lpstr>
      <vt:lpstr>Interaction Kernel</vt:lpstr>
      <vt:lpstr>Meson Spectrum -Ground-states</vt:lpstr>
      <vt:lpstr>Meson Spectrum -Ground-states</vt:lpstr>
      <vt:lpstr>Meson Spectrum Ground- &amp; Excited-States</vt:lpstr>
      <vt:lpstr>Spectrum of Baryons</vt:lpstr>
      <vt:lpstr>Spectrum of Baryons</vt:lpstr>
      <vt:lpstr>Spectrum of Baryons “pion cloud”</vt:lpstr>
      <vt:lpstr>Baryons &amp; diquarks </vt:lpstr>
      <vt:lpstr>Baryon Spectrum</vt:lpstr>
      <vt:lpstr>Baryon Spectrum</vt:lpstr>
      <vt:lpstr>Baryon Spectrum</vt:lpstr>
      <vt:lpstr>EBAC  &amp; the Roper resonance</vt:lpstr>
      <vt:lpstr>Hadron Spectrum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unpolarized structure function measurements at high x  Roy J. Holt </dc:title>
  <dc:creator>Craig Roberts</dc:creator>
  <cp:lastModifiedBy>Craig Roberts</cp:lastModifiedBy>
  <cp:revision>2795</cp:revision>
  <dcterms:created xsi:type="dcterms:W3CDTF">2010-09-20T15:01:21Z</dcterms:created>
  <dcterms:modified xsi:type="dcterms:W3CDTF">2011-05-18T11:17:10Z</dcterms:modified>
</cp:coreProperties>
</file>